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354" r:id="rId2"/>
    <p:sldId id="363" r:id="rId3"/>
    <p:sldId id="449" r:id="rId4"/>
    <p:sldId id="364" r:id="rId5"/>
    <p:sldId id="441" r:id="rId6"/>
    <p:sldId id="365" r:id="rId7"/>
    <p:sldId id="440" r:id="rId8"/>
    <p:sldId id="402" r:id="rId9"/>
    <p:sldId id="403" r:id="rId10"/>
    <p:sldId id="369" r:id="rId11"/>
    <p:sldId id="370" r:id="rId12"/>
    <p:sldId id="368" r:id="rId13"/>
    <p:sldId id="442" r:id="rId14"/>
    <p:sldId id="372" r:id="rId15"/>
    <p:sldId id="371" r:id="rId16"/>
    <p:sldId id="373" r:id="rId17"/>
    <p:sldId id="374" r:id="rId18"/>
    <p:sldId id="375" r:id="rId19"/>
    <p:sldId id="376" r:id="rId20"/>
    <p:sldId id="404" r:id="rId21"/>
    <p:sldId id="377" r:id="rId22"/>
    <p:sldId id="443" r:id="rId23"/>
    <p:sldId id="435" r:id="rId24"/>
    <p:sldId id="436" r:id="rId25"/>
    <p:sldId id="379" r:id="rId26"/>
    <p:sldId id="422" r:id="rId27"/>
    <p:sldId id="420" r:id="rId28"/>
    <p:sldId id="411" r:id="rId29"/>
    <p:sldId id="406" r:id="rId30"/>
    <p:sldId id="380" r:id="rId31"/>
    <p:sldId id="407" r:id="rId32"/>
    <p:sldId id="381" r:id="rId33"/>
    <p:sldId id="408" r:id="rId34"/>
    <p:sldId id="382" r:id="rId35"/>
    <p:sldId id="383" r:id="rId36"/>
    <p:sldId id="415" r:id="rId37"/>
    <p:sldId id="412" r:id="rId38"/>
    <p:sldId id="413" r:id="rId39"/>
    <p:sldId id="414" r:id="rId40"/>
    <p:sldId id="410" r:id="rId41"/>
    <p:sldId id="444" r:id="rId42"/>
    <p:sldId id="437" r:id="rId43"/>
    <p:sldId id="418" r:id="rId44"/>
    <p:sldId id="445" r:id="rId45"/>
    <p:sldId id="387" r:id="rId46"/>
    <p:sldId id="392" r:id="rId47"/>
    <p:sldId id="421" r:id="rId48"/>
    <p:sldId id="391" r:id="rId49"/>
    <p:sldId id="446" r:id="rId50"/>
    <p:sldId id="393" r:id="rId51"/>
    <p:sldId id="438" r:id="rId52"/>
    <p:sldId id="439" r:id="rId53"/>
    <p:sldId id="447" r:id="rId54"/>
    <p:sldId id="395" r:id="rId55"/>
    <p:sldId id="396" r:id="rId56"/>
    <p:sldId id="448" r:id="rId57"/>
    <p:sldId id="405" r:id="rId58"/>
    <p:sldId id="398" r:id="rId59"/>
    <p:sldId id="399" r:id="rId60"/>
    <p:sldId id="400" r:id="rId61"/>
    <p:sldId id="401" r:id="rId62"/>
    <p:sldId id="397" r:id="rId63"/>
    <p:sldId id="450" r:id="rId64"/>
    <p:sldId id="433" r:id="rId65"/>
    <p:sldId id="360" r:id="rId66"/>
    <p:sldId id="451" r:id="rId67"/>
    <p:sldId id="452" r:id="rId68"/>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initials="M" lastIdx="15" clrIdx="0"/>
  <p:cmAuthor id="1" name="Arturo Baldera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9C35"/>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1657" autoAdjust="0"/>
  </p:normalViewPr>
  <p:slideViewPr>
    <p:cSldViewPr snapToGrid="0">
      <p:cViewPr varScale="1">
        <p:scale>
          <a:sx n="74" d="100"/>
          <a:sy n="74" d="100"/>
        </p:scale>
        <p:origin x="-96" y="-450"/>
      </p:cViewPr>
      <p:guideLst>
        <p:guide orient="horz" pos="1219"/>
        <p:guide orient="horz" pos="147"/>
        <p:guide orient="horz"/>
        <p:guide orient="horz" pos="3756"/>
        <p:guide pos="339"/>
        <p:guide pos="5633"/>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defRPr>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defRPr>
            </a:lvl1pPr>
          </a:lstStyle>
          <a:p>
            <a:pPr>
              <a:defRPr/>
            </a:pPr>
            <a:fld id="{251C1CC8-7F96-4AEA-9429-A49BFC4A8376}" type="datetimeFigureOut">
              <a:rPr lang="nl-NL"/>
              <a:pPr>
                <a:defRPr/>
              </a:pPr>
              <a:t>26-4-2017</a:t>
            </a:fld>
            <a:endParaRPr lang="fr-CA"/>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defRPr>
            </a:lvl1pPr>
          </a:lstStyle>
          <a:p>
            <a:pPr>
              <a:defRPr/>
            </a:pPr>
            <a:fld id="{91122D10-80ED-4BFA-83D9-54C75FACAEF3}" type="slidenum">
              <a:rPr lang="nl-NL"/>
              <a:pPr>
                <a:defRPr/>
              </a:pPr>
              <a:t>‹#›</a:t>
            </a:fld>
            <a:endParaRPr lang="fr-CA"/>
          </a:p>
        </p:txBody>
      </p:sp>
    </p:spTree>
    <p:extLst>
      <p:ext uri="{BB962C8B-B14F-4D97-AF65-F5344CB8AC3E}">
        <p14:creationId xmlns:p14="http://schemas.microsoft.com/office/powerpoint/2010/main" val="2224164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defRPr>
            </a:lvl1pPr>
          </a:lstStyle>
          <a:p>
            <a:pPr>
              <a:defRPr/>
            </a:pPr>
            <a:fld id="{7E2A2328-1010-4928-A042-87DE583B6069}" type="datetimeFigureOut">
              <a:rPr lang="en-GB"/>
              <a:pPr>
                <a:defRPr/>
              </a:pPr>
              <a:t>26/04/2017</a:t>
            </a:fld>
            <a:endParaRPr lang="fr-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defRPr>
            </a:lvl1pPr>
          </a:lstStyle>
          <a:p>
            <a:pPr>
              <a:defRPr/>
            </a:pPr>
            <a:fld id="{3AD1B70A-2F73-4DCA-98AF-AF2211D3B145}" type="slidenum">
              <a:rPr lang="en-GB"/>
              <a:pPr>
                <a:defRPr/>
              </a:pPr>
              <a:t>‹#›</a:t>
            </a:fld>
            <a:endParaRPr lang="fr-CA" dirty="0"/>
          </a:p>
        </p:txBody>
      </p:sp>
    </p:spTree>
    <p:extLst>
      <p:ext uri="{BB962C8B-B14F-4D97-AF65-F5344CB8AC3E}">
        <p14:creationId xmlns:p14="http://schemas.microsoft.com/office/powerpoint/2010/main" val="352708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lang="fr-CA" sz="1200" kern="1200" dirty="0" smtClean="0">
                <a:solidFill>
                  <a:schemeClr val="tx1"/>
                </a:solidFill>
                <a:effectLst/>
                <a:latin typeface="+mn-lt"/>
                <a:ea typeface="ＭＳ Ｐゴシック" charset="0"/>
                <a:cs typeface="+mn-cs"/>
              </a:rPr>
              <a:t>Ce module a pour objectif de présenter aux participants un examen général des choix pour l'intégration du suivi à l'échelon local (CBM) dans les systèmes de suivi de REDD+ au niveau national</a:t>
            </a:r>
            <a:r>
              <a:rPr lang="en-GB" altLang="en-US" dirty="0" smtClean="0"/>
              <a:t>.</a:t>
            </a:r>
          </a:p>
          <a:p>
            <a:pPr marL="171450" indent="-171450">
              <a:buFont typeface="Calibri" panose="020F0502020204030204" pitchFamily="34" charset="0"/>
              <a:buChar char="−"/>
            </a:pPr>
            <a:endParaRPr lang="fr-CA" altLang="en-US" dirty="0" smtClean="0">
              <a:ea typeface="ＭＳ Ｐゴシック" pitchFamily="34" charset="-128"/>
            </a:endParaRPr>
          </a:p>
          <a:p>
            <a:pPr marL="171450" indent="-171450">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Les informations présentées comprennent la référence à des textes adoptés au titre de la CCNUCC et à une description générale des méthodes disponibles pour le CBM</a:t>
            </a:r>
            <a:r>
              <a:rPr lang="en-GB" altLang="en-US" dirty="0" smtClean="0"/>
              <a:t>.</a:t>
            </a:r>
          </a:p>
          <a:p>
            <a:pPr marL="171450" indent="-171450">
              <a:buFont typeface="Calibri" panose="020F0502020204030204" pitchFamily="34" charset="0"/>
              <a:buChar char="−"/>
            </a:pPr>
            <a:endParaRPr lang="fr-CA" altLang="en-US" dirty="0" smtClean="0">
              <a:ea typeface="ＭＳ Ｐゴシック" pitchFamily="34" charset="-128"/>
            </a:endParaRPr>
          </a:p>
          <a:p>
            <a:pPr marL="171450" indent="-171450">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Au terme du cours, les participants devraient être à même de présenter des arguments favorables à l'intégration du CBM dans les systèmes nationaux de suivi de REDD+</a:t>
            </a:r>
            <a:r>
              <a:rPr lang="en-GB" altLang="en-US" dirty="0" smtClean="0"/>
              <a:t>.</a:t>
            </a:r>
          </a:p>
          <a:p>
            <a:pPr marL="171450" indent="-171450">
              <a:buFont typeface="Calibri" panose="020F0502020204030204" pitchFamily="34" charset="0"/>
              <a:buChar char="−"/>
            </a:pPr>
            <a:endParaRPr lang="fr-CA" altLang="en-US" dirty="0" smtClean="0">
              <a:ea typeface="ＭＳ Ｐゴシック" pitchFamily="34" charset="-128"/>
            </a:endParaRPr>
          </a:p>
          <a:p>
            <a:pPr marL="171450" indent="-171450">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Les participants devraient être à même d'expliquer les étapes générales nécessaires pour établir le CBM dans leurs pays en tant que partie intégrante des systèmes nationaux de suivi de REDD+</a:t>
            </a:r>
            <a:r>
              <a:rPr lang="en-GB" altLang="en-US" dirty="0" smtClean="0"/>
              <a:t>.</a:t>
            </a:r>
          </a:p>
          <a:p>
            <a:pPr marL="171450" indent="-171450">
              <a:buFont typeface="Calibri" panose="020F0502020204030204" pitchFamily="34" charset="0"/>
              <a:buChar char="−"/>
            </a:pPr>
            <a:endParaRPr lang="fr-CA" altLang="en-US" dirty="0" smtClean="0">
              <a:ea typeface="ＭＳ Ｐゴシック" pitchFamily="34" charset="-128"/>
            </a:endParaRPr>
          </a:p>
          <a:p>
            <a:pPr marL="171450" indent="-171450">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Si l'essentiel de ce module est centré sur les systèmes nationaux de suivi et les méthodes MRV au niveau national pour REDD+, les implications peuvent s'étendre aux projets REDD+ infranationaux ou juridictionnels et aux systèmes de suivi correspondants</a:t>
            </a:r>
            <a:r>
              <a:rPr lang="en-GB" altLang="en-US" dirty="0" smtClean="0"/>
              <a:t>.</a:t>
            </a:r>
          </a:p>
          <a:p>
            <a:pPr marL="171450" indent="-171450">
              <a:buFont typeface="Calibri" panose="020F0502020204030204" pitchFamily="34" charset="0"/>
              <a:buChar char="−"/>
            </a:pPr>
            <a:endParaRPr lang="fr-CA" altLang="en-US" dirty="0" smtClean="0">
              <a:ea typeface="ＭＳ Ｐゴシック" pitchFamily="34" charset="-128"/>
            </a:endParaRPr>
          </a:p>
          <a:p>
            <a:pPr marL="0" indent="0">
              <a:buFont typeface="Calibri" panose="020F0502020204030204" pitchFamily="34" charset="0"/>
              <a:buNone/>
            </a:pPr>
            <a:r>
              <a:rPr lang="fr-CA" sz="1200" kern="1200" dirty="0" smtClean="0">
                <a:solidFill>
                  <a:schemeClr val="tx1"/>
                </a:solidFill>
                <a:effectLst/>
                <a:latin typeface="+mn-lt"/>
                <a:ea typeface="ＭＳ Ｐゴシック" charset="0"/>
                <a:cs typeface="+mn-cs"/>
              </a:rPr>
              <a:t>Crédit photo : Jeroen </a:t>
            </a:r>
            <a:r>
              <a:rPr lang="fr-CA" sz="1200" kern="1200" dirty="0" err="1" smtClean="0">
                <a:solidFill>
                  <a:schemeClr val="tx1"/>
                </a:solidFill>
                <a:effectLst/>
                <a:latin typeface="+mn-lt"/>
                <a:ea typeface="ＭＳ Ｐゴシック" charset="0"/>
                <a:cs typeface="+mn-cs"/>
              </a:rPr>
              <a:t>Verplanke</a:t>
            </a:r>
            <a:r>
              <a:rPr lang="fr-CA" sz="1200" kern="1200" dirty="0" smtClean="0">
                <a:solidFill>
                  <a:schemeClr val="tx1"/>
                </a:solidFill>
                <a:effectLst/>
                <a:latin typeface="+mn-lt"/>
                <a:ea typeface="ＭＳ Ｐゴシック" charset="0"/>
                <a:cs typeface="+mn-cs"/>
              </a:rPr>
              <a:t>, « Kyoto : </a:t>
            </a:r>
            <a:r>
              <a:rPr lang="fr-CA" sz="1200" kern="1200" dirty="0" err="1" smtClean="0">
                <a:solidFill>
                  <a:schemeClr val="tx1"/>
                </a:solidFill>
                <a:effectLst/>
                <a:latin typeface="+mn-lt"/>
                <a:ea typeface="ＭＳ Ｐゴシック" charset="0"/>
                <a:cs typeface="+mn-cs"/>
              </a:rPr>
              <a:t>Think</a:t>
            </a:r>
            <a:r>
              <a:rPr lang="fr-CA" sz="1200" kern="1200" dirty="0" smtClean="0">
                <a:solidFill>
                  <a:schemeClr val="tx1"/>
                </a:solidFill>
                <a:effectLst/>
                <a:latin typeface="+mn-lt"/>
                <a:ea typeface="ＭＳ Ｐゴシック" charset="0"/>
                <a:cs typeface="+mn-cs"/>
              </a:rPr>
              <a:t> Global </a:t>
            </a:r>
            <a:r>
              <a:rPr lang="fr-CA" sz="1200" kern="1200" dirty="0" err="1" smtClean="0">
                <a:solidFill>
                  <a:schemeClr val="tx1"/>
                </a:solidFill>
                <a:effectLst/>
                <a:latin typeface="+mn-lt"/>
                <a:ea typeface="ＭＳ Ｐゴシック" charset="0"/>
                <a:cs typeface="+mn-cs"/>
              </a:rPr>
              <a:t>Act</a:t>
            </a:r>
            <a:r>
              <a:rPr lang="fr-CA" sz="1200" kern="1200" dirty="0" smtClean="0">
                <a:solidFill>
                  <a:schemeClr val="tx1"/>
                </a:solidFill>
                <a:effectLst/>
                <a:latin typeface="+mn-lt"/>
                <a:ea typeface="ＭＳ Ｐゴシック" charset="0"/>
                <a:cs typeface="+mn-cs"/>
              </a:rPr>
              <a:t> Local ».</a:t>
            </a:r>
            <a:endParaRPr lang="en-GB" altLang="en-US" dirty="0" smtClean="0"/>
          </a:p>
        </p:txBody>
      </p:sp>
      <p:sp>
        <p:nvSpPr>
          <p:cNvPr id="2662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C0E04C0D-C9F3-4E71-AFF0-7AD0152C3F81}" type="slidenum">
              <a:rPr lang="en-GB" altLang="en-US" smtClean="0"/>
              <a:pPr/>
              <a:t>1</a:t>
            </a:fld>
            <a:endParaRPr lang="fr-CA" altLang="en-US" dirty="0" smtClean="0"/>
          </a:p>
        </p:txBody>
      </p:sp>
    </p:spTree>
    <p:extLst>
      <p:ext uri="{BB962C8B-B14F-4D97-AF65-F5344CB8AC3E}">
        <p14:creationId xmlns:p14="http://schemas.microsoft.com/office/powerpoint/2010/main" val="200480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CA" sz="1200" kern="1200" dirty="0" smtClean="0">
                <a:solidFill>
                  <a:schemeClr val="tx1"/>
                </a:solidFill>
                <a:effectLst/>
                <a:latin typeface="+mn-lt"/>
                <a:ea typeface="ＭＳ Ｐゴシック" charset="0"/>
                <a:cs typeface="+mn-cs"/>
              </a:rPr>
              <a:t>Quelques avantages du CBM dans le suivi des ressources naturelles et des forêts </a:t>
            </a:r>
            <a:r>
              <a:rPr lang="en-GB" altLang="en-US" dirty="0" smtClean="0">
                <a:latin typeface="Verdana" pitchFamily="34" charset="0"/>
              </a:rPr>
              <a:t>:</a:t>
            </a:r>
          </a:p>
          <a:p>
            <a:pPr marL="171450" indent="-171450" eaLnBrk="1" hangingPunct="1">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Des mesures exactes. Il a été démontré que le CB M peut être aussi fiable que les systèmes de mesure professionnels</a:t>
            </a:r>
            <a:r>
              <a:rPr lang="en-GB" altLang="en-US" dirty="0" smtClean="0">
                <a:latin typeface="Verdana" pitchFamily="34" charset="0"/>
              </a:rPr>
              <a:t>.</a:t>
            </a:r>
            <a:endParaRPr lang="fr-CA" altLang="en-US"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Le CBM peut produire une mise à jour fréquente des données (par exemple, les enquêtes annuelles sur les forêts et les zones forestières) et rendre compte des variation</a:t>
            </a:r>
            <a:r>
              <a:rPr lang="en-GB" altLang="en-US" dirty="0" smtClean="0">
                <a:latin typeface="Verdana" pitchFamily="34" charset="0"/>
              </a:rPr>
              <a:t>.</a:t>
            </a:r>
            <a:endParaRPr lang="fr-CA" altLang="en-US"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Collecte de données au moindre coût : il y a lieu d'indiquer qu'une formation initiale et des équipements sont nécessaires pour cela</a:t>
            </a:r>
            <a:r>
              <a:rPr lang="en-GB" altLang="en-US" dirty="0" smtClean="0">
                <a:latin typeface="Verdana" pitchFamily="34" charset="0"/>
              </a:rPr>
              <a:t>.</a:t>
            </a:r>
            <a:endParaRPr lang="fr-CA" altLang="en-US"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Aussi longtemps que les populations sont activement engagées dans la gestion des forêts dans ces zones, le CBM peut donner accès aux zones reculées. Entre autres, cela peut contribuer à réduire le coût du transport de brigades professionnelles externes pour assurer le suivi</a:t>
            </a:r>
            <a:r>
              <a:rPr lang="en-GB" altLang="en-US" dirty="0" smtClean="0">
                <a:latin typeface="Verdana" pitchFamily="34" charset="0"/>
              </a:rPr>
              <a:t>.</a:t>
            </a:r>
            <a:endParaRPr lang="fr-CA" altLang="en-US"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Le CBM peut être multifonctionnel car on peut le combiner avec le suivi d'autres services environnementaux /produits forestiers d'importance au niveau local</a:t>
            </a:r>
            <a:r>
              <a:rPr lang="en-GB" altLang="en-US" dirty="0" smtClean="0">
                <a:latin typeface="Verdana" pitchFamily="34" charset="0"/>
              </a:rPr>
              <a:t>.</a:t>
            </a:r>
            <a:endParaRPr lang="fr-CA" altLang="en-US"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Les informations produites à travers le CBM peuvent contribuer à une plus grande transparence des mécanismes de partage de retombées</a:t>
            </a:r>
            <a:r>
              <a:rPr lang="en-GB" altLang="en-US" dirty="0" smtClean="0">
                <a:latin typeface="Verdana" pitchFamily="34" charset="0"/>
              </a:rPr>
              <a:t>.</a:t>
            </a:r>
          </a:p>
          <a:p>
            <a:pPr marL="171450" indent="-171450" eaLnBrk="1" hangingPunct="1">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Enfin, les données produites dans le cadre du CBM peuvent aider à la prise de décisions au niveau local parce que les populations locales qui assurent le suivi tendent également à mieux gérer leurs forêts</a:t>
            </a:r>
            <a:r>
              <a:rPr lang="es-ES_tradnl" altLang="en-US" dirty="0" smtClean="0">
                <a:latin typeface="Verdana" pitchFamily="34" charset="0"/>
              </a:rPr>
              <a:t>.</a:t>
            </a:r>
          </a:p>
          <a:p>
            <a:endParaRPr lang="fr-CA" altLang="en-US" dirty="0" smtClean="0">
              <a:ea typeface="ＭＳ Ｐゴシック" pitchFamily="34" charset="-128"/>
            </a:endParaRPr>
          </a:p>
        </p:txBody>
      </p:sp>
      <p:sp>
        <p:nvSpPr>
          <p:cNvPr id="409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755FAA0D-EDAF-47B5-B56D-D231EED2E68B}" type="slidenum">
              <a:rPr lang="en-GB" altLang="en-US" smtClean="0"/>
              <a:pPr/>
              <a:t>11</a:t>
            </a:fld>
            <a:endParaRPr lang="fr-CA" altLang="en-US" dirty="0" smtClean="0"/>
          </a:p>
        </p:txBody>
      </p:sp>
    </p:spTree>
    <p:extLst>
      <p:ext uri="{BB962C8B-B14F-4D97-AF65-F5344CB8AC3E}">
        <p14:creationId xmlns:p14="http://schemas.microsoft.com/office/powerpoint/2010/main" val="807110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z="1200" kern="1200" dirty="0" smtClean="0">
                <a:solidFill>
                  <a:schemeClr val="tx1"/>
                </a:solidFill>
                <a:effectLst/>
                <a:latin typeface="+mn-lt"/>
                <a:ea typeface="ＭＳ Ｐゴシック" charset="0"/>
                <a:cs typeface="+mn-cs"/>
              </a:rPr>
              <a:t>Des problèmes restent cependant à résoudre pour que le CBM puisse être utilisé en tant que partie intégrante du suivi du carbone forestier au niveau national pour REDD+ </a:t>
            </a:r>
            <a:r>
              <a:rPr lang="es-MX" altLang="en-US" sz="800" dirty="0" smtClean="0"/>
              <a:t>:</a:t>
            </a:r>
          </a:p>
          <a:p>
            <a:endParaRPr lang="fr-CA" altLang="en-US" dirty="0" smtClean="0">
              <a:latin typeface="Verdana" pitchFamily="34" charset="0"/>
              <a:ea typeface="ＭＳ Ｐゴシック" pitchFamily="34" charset="-128"/>
            </a:endParaRPr>
          </a:p>
          <a:p>
            <a:pPr marL="171450" indent="-171450">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Il devra fournir des données compatibles avec les lignes directrices du GIEC, l'inventaire national des gaz à effet de serre (NGHG) et avec les références que le pays communique à la CCNUCC pour REDD</a:t>
            </a:r>
            <a:r>
              <a:rPr lang="en-GB" altLang="en-US" dirty="0" smtClean="0">
                <a:latin typeface="Verdana" pitchFamily="34" charset="0"/>
              </a:rPr>
              <a:t>+.</a:t>
            </a:r>
          </a:p>
          <a:p>
            <a:pPr marL="171450" indent="-171450" eaLnBrk="1" hangingPunct="1">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Il devra s'appuyer sur des définitions de la forêt qui soient en harmonie avec ces systèmes</a:t>
            </a:r>
            <a:r>
              <a:rPr lang="en-GB" altLang="en-US" dirty="0" smtClean="0">
                <a:latin typeface="Verdana" pitchFamily="34" charset="0"/>
              </a:rPr>
              <a:t>.</a:t>
            </a:r>
          </a:p>
          <a:p>
            <a:pPr marL="171450" indent="-171450" eaLnBrk="1" hangingPunct="1">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Il devra utiliser des méthodologies jugées acceptables et recommandées par le GIEC</a:t>
            </a:r>
            <a:r>
              <a:rPr lang="en-GB" altLang="en-US" dirty="0" smtClean="0">
                <a:latin typeface="Verdana" pitchFamily="34" charset="0"/>
              </a:rPr>
              <a:t>.</a:t>
            </a:r>
          </a:p>
          <a:p>
            <a:pPr marL="171450" indent="-171450" eaLnBrk="1" hangingPunct="1">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Pour des raisons de cohérence des données du CBM, et d'utilisation dans le NFMS, toutes les communautés devront présenter les mêmes types de données et suivant les mêmes formats</a:t>
            </a:r>
            <a:r>
              <a:rPr lang="en-GB" altLang="en-US" dirty="0" smtClean="0">
                <a:latin typeface="Verdana" pitchFamily="34" charset="0"/>
              </a:rPr>
              <a:t>.</a:t>
            </a:r>
          </a:p>
          <a:p>
            <a:pPr marL="171450" indent="-171450" eaLnBrk="1" hangingPunct="1">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Tout cela implique qu'il faudra utiliser des protocoles standard</a:t>
            </a:r>
            <a:r>
              <a:rPr lang="en-GB" altLang="en-US" dirty="0" smtClean="0"/>
              <a:t>.</a:t>
            </a:r>
            <a:endParaRPr lang="fr-CA" altLang="en-US" dirty="0" smtClean="0">
              <a:latin typeface="Verdana" pitchFamily="34" charset="0"/>
              <a:ea typeface="ＭＳ Ｐゴシック" pitchFamily="34" charset="-128"/>
            </a:endParaRPr>
          </a:p>
        </p:txBody>
      </p:sp>
      <p:sp>
        <p:nvSpPr>
          <p:cNvPr id="4301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3F08B4C4-0367-4B6A-B8AB-A743C145C204}" type="slidenum">
              <a:rPr lang="en-GB" altLang="en-US" smtClean="0"/>
              <a:pPr/>
              <a:t>12</a:t>
            </a:fld>
            <a:endParaRPr lang="fr-CA" altLang="en-US" dirty="0" smtClean="0"/>
          </a:p>
        </p:txBody>
      </p:sp>
    </p:spTree>
    <p:extLst>
      <p:ext uri="{BB962C8B-B14F-4D97-AF65-F5344CB8AC3E}">
        <p14:creationId xmlns:p14="http://schemas.microsoft.com/office/powerpoint/2010/main" val="2971428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13</a:t>
            </a:fld>
            <a:endParaRPr lang="fr-CA" altLang="en-US" dirty="0" smtClean="0"/>
          </a:p>
        </p:txBody>
      </p:sp>
    </p:spTree>
    <p:extLst>
      <p:ext uri="{BB962C8B-B14F-4D97-AF65-F5344CB8AC3E}">
        <p14:creationId xmlns:p14="http://schemas.microsoft.com/office/powerpoint/2010/main" val="30623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Marcador de imagen de diapositiva"/>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z="1200" kern="1200" dirty="0" smtClean="0">
                <a:solidFill>
                  <a:schemeClr val="tx1"/>
                </a:solidFill>
                <a:effectLst/>
                <a:latin typeface="+mn-lt"/>
                <a:ea typeface="ＭＳ Ｐゴシック" charset="0"/>
                <a:cs typeface="+mn-cs"/>
              </a:rPr>
              <a:t>Crédit photo : </a:t>
            </a:r>
            <a:r>
              <a:rPr lang="fr-CA" sz="1200" kern="1200" dirty="0" err="1" smtClean="0">
                <a:solidFill>
                  <a:schemeClr val="tx1"/>
                </a:solidFill>
                <a:effectLst/>
                <a:latin typeface="+mn-lt"/>
                <a:ea typeface="ＭＳ Ｐゴシック" charset="0"/>
                <a:cs typeface="+mn-cs"/>
              </a:rPr>
              <a:t>Bhaskar</a:t>
            </a:r>
            <a:r>
              <a:rPr lang="fr-CA" sz="1200" kern="1200" dirty="0" smtClean="0">
                <a:solidFill>
                  <a:schemeClr val="tx1"/>
                </a:solidFill>
                <a:effectLst/>
                <a:latin typeface="+mn-lt"/>
                <a:ea typeface="ＭＳ Ｐゴシック" charset="0"/>
                <a:cs typeface="+mn-cs"/>
              </a:rPr>
              <a:t> </a:t>
            </a:r>
            <a:r>
              <a:rPr lang="fr-CA" sz="1200" kern="1200" dirty="0" err="1" smtClean="0">
                <a:solidFill>
                  <a:schemeClr val="tx1"/>
                </a:solidFill>
                <a:effectLst/>
                <a:latin typeface="+mn-lt"/>
                <a:ea typeface="ＭＳ Ｐゴシック" charset="0"/>
                <a:cs typeface="+mn-cs"/>
              </a:rPr>
              <a:t>Karky</a:t>
            </a:r>
            <a:r>
              <a:rPr lang="fr-CA" sz="1200" kern="1200" dirty="0" smtClean="0">
                <a:solidFill>
                  <a:schemeClr val="tx1"/>
                </a:solidFill>
                <a:effectLst/>
                <a:latin typeface="+mn-lt"/>
                <a:ea typeface="ＭＳ Ｐゴシック" charset="0"/>
                <a:cs typeface="+mn-cs"/>
              </a:rPr>
              <a:t>, projet  </a:t>
            </a:r>
            <a:r>
              <a:rPr lang="fr-CA" sz="1200" kern="1200" dirty="0" err="1" smtClean="0">
                <a:solidFill>
                  <a:schemeClr val="tx1"/>
                </a:solidFill>
                <a:effectLst/>
                <a:latin typeface="+mn-lt"/>
                <a:ea typeface="ＭＳ Ｐゴシック" charset="0"/>
                <a:cs typeface="+mn-cs"/>
              </a:rPr>
              <a:t>Think</a:t>
            </a:r>
            <a:r>
              <a:rPr lang="fr-CA" sz="1200" kern="1200" dirty="0" smtClean="0">
                <a:solidFill>
                  <a:schemeClr val="tx1"/>
                </a:solidFill>
                <a:effectLst/>
                <a:latin typeface="+mn-lt"/>
                <a:ea typeface="ＭＳ Ｐゴシック" charset="0"/>
                <a:cs typeface="+mn-cs"/>
              </a:rPr>
              <a:t> Global </a:t>
            </a:r>
            <a:r>
              <a:rPr lang="fr-CA" sz="1200" kern="1200" dirty="0" err="1" smtClean="0">
                <a:solidFill>
                  <a:schemeClr val="tx1"/>
                </a:solidFill>
                <a:effectLst/>
                <a:latin typeface="+mn-lt"/>
                <a:ea typeface="ＭＳ Ｐゴシック" charset="0"/>
                <a:cs typeface="+mn-cs"/>
              </a:rPr>
              <a:t>Act</a:t>
            </a:r>
            <a:r>
              <a:rPr lang="fr-CA" sz="1200" kern="1200" dirty="0" smtClean="0">
                <a:solidFill>
                  <a:schemeClr val="tx1"/>
                </a:solidFill>
                <a:effectLst/>
                <a:latin typeface="+mn-lt"/>
                <a:ea typeface="ＭＳ Ｐゴシック" charset="0"/>
                <a:cs typeface="+mn-cs"/>
              </a:rPr>
              <a:t> Local Kyoto</a:t>
            </a:r>
            <a:r>
              <a:rPr lang="es-MX" altLang="en-US" dirty="0" smtClean="0"/>
              <a:t>.</a:t>
            </a:r>
          </a:p>
        </p:txBody>
      </p:sp>
      <p:sp>
        <p:nvSpPr>
          <p:cNvPr id="45059"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A9B55F43-37E6-4BD7-8846-25E227264C8B}" type="slidenum">
              <a:rPr lang="en-GB" altLang="en-US" smtClean="0"/>
              <a:pPr/>
              <a:t>14</a:t>
            </a:fld>
            <a:endParaRPr lang="fr-CA" altLang="en-US" dirty="0" smtClean="0"/>
          </a:p>
        </p:txBody>
      </p:sp>
    </p:spTree>
    <p:extLst>
      <p:ext uri="{BB962C8B-B14F-4D97-AF65-F5344CB8AC3E}">
        <p14:creationId xmlns:p14="http://schemas.microsoft.com/office/powerpoint/2010/main" val="314022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z="1200" kern="1200" dirty="0" smtClean="0">
                <a:solidFill>
                  <a:schemeClr val="tx1"/>
                </a:solidFill>
                <a:effectLst/>
                <a:latin typeface="+mn-lt"/>
                <a:ea typeface="ＭＳ Ｐゴシック" charset="0"/>
                <a:cs typeface="+mn-cs"/>
              </a:rPr>
              <a:t>Le diagramme présente, en fonction des décisions adoptées à la Conférence des Parties, les différents éléments attendus au niveau de REDD+. Des estimations initiales d'émissions et d'absorptions de carbone devront être préparées. Elles devront être conformes à l'inventaire national des émissions et des absorptions de gaz à effet de serre et aux lignes directrices publiées par le GIEC (étape 1). Ces informations historiques, accompagnées des situations nationales, seront utilisées pour établir les références pour REDD+, ce qui servira à évaluer la performance en fonction du carbone (étape 2). Les étapes 3 à 5 présentent la mise en œuvre graduelle de REDD+ en commençant par l'étape de la préparation, puis celle de la mise en œuvre des activités initiales et enfin l'exécution complète de REDD+, cette dernière étape étant celle à laquelle les activités sont intégralement soumises à l'approche MRV, à savoir, le suivi, les rapports et la vérification. L'évaluation de la performance sera faite par rapport aux références en utilisant les informations qui seront régulièrement intégrées dans les systèmes de suivi nationaux. De nouvelles références seront établies pour les périodes suivantes et la mise en œuvre se poursuivra. En fonction des résultats de la mise en œuvre par rapport aux références, il sera possible d'accéder à des financements basés sur la performance, auquel cas le pays devrait mettre en place un système de partage des avantages (étape 6). Les pays doivent mettre en application les mesures de sauvegarde sociale et environnementale de REDD+ (étape 0) à toutes les étapes de la mise en œuvre.</a:t>
            </a:r>
          </a:p>
          <a:p>
            <a:endParaRPr lang="fr-CA" altLang="en-US" dirty="0" smtClean="0">
              <a:ea typeface="ＭＳ Ｐゴシック" pitchFamily="34" charset="-128"/>
            </a:endParaRPr>
          </a:p>
          <a:p>
            <a:r>
              <a:rPr lang="fr-CA" sz="1200" kern="1200" dirty="0" smtClean="0">
                <a:solidFill>
                  <a:schemeClr val="tx1"/>
                </a:solidFill>
                <a:effectLst/>
                <a:latin typeface="+mn-lt"/>
                <a:ea typeface="ＭＳ Ｐゴシック" charset="0"/>
                <a:cs typeface="+mn-cs"/>
              </a:rPr>
              <a:t>Il est possible, dans ce contexte, d'identifier quatre catégories différentes et à caractère général d'activités de suivi  dans lesquelles intégrer le CBM. La première à trait à l'apport de données supplémentaires aux systèmes de suivi nationaux (CBM 1). La deuxième concerne les informations déjà produites par les communautés dans le cadre de la gestion forestière normale (CBM 2). La troisième comprend les informations produites dans le cadre de la participation aux marchés du carbone et aux programmes de certification (CBM 3). La quatrième concerne les informations liées à la mise en application des mesures de sauvegarde (CBM 4). Voir les transparents suivants pour plus d'informations sur CBM 1, CBM 2, CBM 3 et CBM 4</a:t>
            </a:r>
            <a:r>
              <a:rPr lang="en-GB" altLang="en-US" dirty="0" smtClean="0"/>
              <a:t>.</a:t>
            </a:r>
          </a:p>
        </p:txBody>
      </p:sp>
      <p:sp>
        <p:nvSpPr>
          <p:cNvPr id="4710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61EAD9A9-6AE7-4E8C-9126-5CA6F101C030}" type="slidenum">
              <a:rPr lang="en-GB" altLang="en-US" smtClean="0"/>
              <a:pPr/>
              <a:t>15</a:t>
            </a:fld>
            <a:endParaRPr lang="fr-CA" altLang="en-US" dirty="0" smtClean="0"/>
          </a:p>
        </p:txBody>
      </p:sp>
    </p:spTree>
    <p:extLst>
      <p:ext uri="{BB962C8B-B14F-4D97-AF65-F5344CB8AC3E}">
        <p14:creationId xmlns:p14="http://schemas.microsoft.com/office/powerpoint/2010/main" val="1631849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z="1200" kern="1200" dirty="0" smtClean="0">
                <a:solidFill>
                  <a:schemeClr val="tx1"/>
                </a:solidFill>
                <a:effectLst/>
                <a:latin typeface="+mn-lt"/>
                <a:ea typeface="ＭＳ Ｐゴシック" charset="0"/>
                <a:cs typeface="+mn-cs"/>
              </a:rPr>
              <a:t>PES = rémunération des services écologiques</a:t>
            </a:r>
            <a:endParaRPr lang="en-US" sz="1200" kern="1200" dirty="0" smtClean="0">
              <a:solidFill>
                <a:schemeClr val="tx1"/>
              </a:solidFill>
              <a:effectLst/>
              <a:latin typeface="+mn-lt"/>
              <a:ea typeface="ＭＳ Ｐゴシック" charset="0"/>
              <a:cs typeface="+mn-cs"/>
            </a:endParaRPr>
          </a:p>
          <a:p>
            <a:r>
              <a:rPr lang="fr-CA" sz="1200" kern="1200" dirty="0" smtClean="0">
                <a:solidFill>
                  <a:schemeClr val="tx1"/>
                </a:solidFill>
                <a:effectLst/>
                <a:latin typeface="+mn-lt"/>
                <a:ea typeface="ＭＳ Ｐゴシック" charset="0"/>
                <a:cs typeface="+mn-cs"/>
              </a:rPr>
              <a:t>CFM = gestion de forêts communautaires</a:t>
            </a:r>
          </a:p>
          <a:p>
            <a:endParaRPr lang="en-US" sz="1200" kern="1200" dirty="0" smtClean="0">
              <a:solidFill>
                <a:schemeClr val="tx1"/>
              </a:solidFill>
              <a:effectLst/>
              <a:latin typeface="+mn-lt"/>
              <a:ea typeface="ＭＳ Ｐゴシック" charset="0"/>
              <a:cs typeface="+mn-cs"/>
            </a:endParaRPr>
          </a:p>
          <a:p>
            <a:r>
              <a:rPr lang="fr-CA" sz="1200" kern="1200" dirty="0" smtClean="0">
                <a:solidFill>
                  <a:schemeClr val="tx1"/>
                </a:solidFill>
                <a:effectLst/>
                <a:latin typeface="+mn-lt"/>
                <a:ea typeface="ＭＳ Ｐゴシック" charset="0"/>
                <a:cs typeface="+mn-cs"/>
              </a:rPr>
              <a:t>Crédit photo :  </a:t>
            </a:r>
            <a:r>
              <a:rPr lang="fr-CA" sz="1200" kern="1200" dirty="0" err="1" smtClean="0">
                <a:solidFill>
                  <a:schemeClr val="tx1"/>
                </a:solidFill>
                <a:effectLst/>
                <a:latin typeface="+mn-lt"/>
                <a:ea typeface="ＭＳ Ｐゴシック" charset="0"/>
                <a:cs typeface="+mn-cs"/>
              </a:rPr>
              <a:t>Libasse</a:t>
            </a:r>
            <a:r>
              <a:rPr lang="fr-CA" sz="1200" kern="1200" dirty="0" smtClean="0">
                <a:solidFill>
                  <a:schemeClr val="tx1"/>
                </a:solidFill>
                <a:effectLst/>
                <a:latin typeface="+mn-lt"/>
                <a:ea typeface="ＭＳ Ｐゴシック" charset="0"/>
                <a:cs typeface="+mn-cs"/>
              </a:rPr>
              <a:t> Ba, projet  </a:t>
            </a:r>
            <a:r>
              <a:rPr lang="fr-CA" sz="1200" kern="1200" dirty="0" err="1" smtClean="0">
                <a:solidFill>
                  <a:schemeClr val="tx1"/>
                </a:solidFill>
                <a:effectLst/>
                <a:latin typeface="+mn-lt"/>
                <a:ea typeface="ＭＳ Ｐゴシック" charset="0"/>
                <a:cs typeface="+mn-cs"/>
              </a:rPr>
              <a:t>Think</a:t>
            </a:r>
            <a:r>
              <a:rPr lang="fr-CA" sz="1200" kern="1200" dirty="0" smtClean="0">
                <a:solidFill>
                  <a:schemeClr val="tx1"/>
                </a:solidFill>
                <a:effectLst/>
                <a:latin typeface="+mn-lt"/>
                <a:ea typeface="ＭＳ Ｐゴシック" charset="0"/>
                <a:cs typeface="+mn-cs"/>
              </a:rPr>
              <a:t> Global </a:t>
            </a:r>
            <a:r>
              <a:rPr lang="fr-CA" sz="1200" kern="1200" dirty="0" err="1" smtClean="0">
                <a:solidFill>
                  <a:schemeClr val="tx1"/>
                </a:solidFill>
                <a:effectLst/>
                <a:latin typeface="+mn-lt"/>
                <a:ea typeface="ＭＳ Ｐゴシック" charset="0"/>
                <a:cs typeface="+mn-cs"/>
              </a:rPr>
              <a:t>Act</a:t>
            </a:r>
            <a:r>
              <a:rPr lang="fr-CA" sz="1200" kern="1200" dirty="0" smtClean="0">
                <a:solidFill>
                  <a:schemeClr val="tx1"/>
                </a:solidFill>
                <a:effectLst/>
                <a:latin typeface="+mn-lt"/>
                <a:ea typeface="ＭＳ Ｐゴシック" charset="0"/>
                <a:cs typeface="+mn-cs"/>
              </a:rPr>
              <a:t> Local Kyoto</a:t>
            </a:r>
            <a:endParaRPr lang="en-US" sz="1200" kern="1200" dirty="0">
              <a:solidFill>
                <a:schemeClr val="tx1"/>
              </a:solidFill>
              <a:effectLst/>
              <a:latin typeface="+mn-lt"/>
              <a:ea typeface="ＭＳ Ｐゴシック" charset="0"/>
              <a:cs typeface="+mn-cs"/>
            </a:endParaRPr>
          </a:p>
        </p:txBody>
      </p:sp>
      <p:sp>
        <p:nvSpPr>
          <p:cNvPr id="49155"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D2361286-A003-4286-A466-61BCE1C6194A}" type="slidenum">
              <a:rPr lang="en-GB" altLang="en-US" smtClean="0"/>
              <a:pPr/>
              <a:t>16</a:t>
            </a:fld>
            <a:endParaRPr lang="fr-CA" altLang="en-US" dirty="0" smtClean="0"/>
          </a:p>
        </p:txBody>
      </p:sp>
    </p:spTree>
    <p:extLst>
      <p:ext uri="{BB962C8B-B14F-4D97-AF65-F5344CB8AC3E}">
        <p14:creationId xmlns:p14="http://schemas.microsoft.com/office/powerpoint/2010/main" val="87615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Marcador de imagen de diapositiva"/>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ＭＳ Ｐゴシック" charset="0"/>
                <a:cs typeface="+mn-cs"/>
              </a:rPr>
              <a:t>Crédit</a:t>
            </a:r>
            <a:r>
              <a:rPr lang="en-US" sz="1200" kern="1200" dirty="0" smtClean="0">
                <a:solidFill>
                  <a:schemeClr val="tx1"/>
                </a:solidFill>
                <a:effectLst/>
                <a:latin typeface="+mn-lt"/>
                <a:ea typeface="ＭＳ Ｐゴシック" charset="0"/>
                <a:cs typeface="+mn-cs"/>
              </a:rPr>
              <a:t> photo :  Pushkin </a:t>
            </a:r>
            <a:r>
              <a:rPr lang="en-US" sz="1200" kern="1200" dirty="0" err="1" smtClean="0">
                <a:solidFill>
                  <a:schemeClr val="tx1"/>
                </a:solidFill>
                <a:effectLst/>
                <a:latin typeface="+mn-lt"/>
                <a:ea typeface="ＭＳ Ｐゴシック" charset="0"/>
                <a:cs typeface="+mn-cs"/>
              </a:rPr>
              <a:t>Phartiyal</a:t>
            </a:r>
            <a:r>
              <a:rPr lang="en-US" sz="1200" kern="1200" dirty="0" smtClean="0">
                <a:solidFill>
                  <a:schemeClr val="tx1"/>
                </a:solidFill>
                <a:effectLst/>
                <a:latin typeface="+mn-lt"/>
                <a:ea typeface="ＭＳ Ｐゴシック" charset="0"/>
                <a:cs typeface="+mn-cs"/>
              </a:rPr>
              <a:t>, </a:t>
            </a:r>
            <a:r>
              <a:rPr lang="en-US" sz="1200" kern="1200" dirty="0" err="1" smtClean="0">
                <a:solidFill>
                  <a:schemeClr val="tx1"/>
                </a:solidFill>
                <a:effectLst/>
                <a:latin typeface="+mn-lt"/>
                <a:ea typeface="ＭＳ Ｐゴシック" charset="0"/>
                <a:cs typeface="+mn-cs"/>
              </a:rPr>
              <a:t>projet</a:t>
            </a:r>
            <a:r>
              <a:rPr lang="en-US" sz="1200" kern="1200" dirty="0" smtClean="0">
                <a:solidFill>
                  <a:schemeClr val="tx1"/>
                </a:solidFill>
                <a:effectLst/>
                <a:latin typeface="+mn-lt"/>
                <a:ea typeface="ＭＳ Ｐゴシック" charset="0"/>
                <a:cs typeface="+mn-cs"/>
              </a:rPr>
              <a:t>  Think Global Act Local Kyoto</a:t>
            </a:r>
            <a:r>
              <a:rPr lang="es-MX" altLang="en-US" dirty="0" smtClean="0"/>
              <a:t>.</a:t>
            </a:r>
          </a:p>
        </p:txBody>
      </p:sp>
      <p:sp>
        <p:nvSpPr>
          <p:cNvPr id="52227"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7274B398-0BC5-44CC-8A0F-E8D849310AA2}" type="slidenum">
              <a:rPr lang="en-GB" altLang="en-US" smtClean="0"/>
              <a:pPr/>
              <a:t>18</a:t>
            </a:fld>
            <a:endParaRPr lang="fr-CA" altLang="en-US" dirty="0" smtClean="0"/>
          </a:p>
        </p:txBody>
      </p:sp>
    </p:spTree>
    <p:extLst>
      <p:ext uri="{BB962C8B-B14F-4D97-AF65-F5344CB8AC3E}">
        <p14:creationId xmlns:p14="http://schemas.microsoft.com/office/powerpoint/2010/main" val="1166868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imagen de diapositiva"/>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ＭＳ Ｐゴシック" charset="0"/>
                <a:cs typeface="+mn-cs"/>
              </a:rPr>
              <a:t>Crédit</a:t>
            </a:r>
            <a:r>
              <a:rPr lang="en-US" sz="1200" kern="1200" dirty="0" smtClean="0">
                <a:solidFill>
                  <a:schemeClr val="tx1"/>
                </a:solidFill>
                <a:effectLst/>
                <a:latin typeface="+mn-lt"/>
                <a:ea typeface="ＭＳ Ｐゴシック" charset="0"/>
                <a:cs typeface="+mn-cs"/>
              </a:rPr>
              <a:t> photo : Pushkin </a:t>
            </a:r>
            <a:r>
              <a:rPr lang="en-US" sz="1200" kern="1200" dirty="0" err="1" smtClean="0">
                <a:solidFill>
                  <a:schemeClr val="tx1"/>
                </a:solidFill>
                <a:effectLst/>
                <a:latin typeface="+mn-lt"/>
                <a:ea typeface="ＭＳ Ｐゴシック" charset="0"/>
                <a:cs typeface="+mn-cs"/>
              </a:rPr>
              <a:t>Phartiyal</a:t>
            </a:r>
            <a:r>
              <a:rPr lang="en-US" sz="1200" kern="1200" dirty="0" smtClean="0">
                <a:solidFill>
                  <a:schemeClr val="tx1"/>
                </a:solidFill>
                <a:effectLst/>
                <a:latin typeface="+mn-lt"/>
                <a:ea typeface="ＭＳ Ｐゴシック" charset="0"/>
                <a:cs typeface="+mn-cs"/>
              </a:rPr>
              <a:t>, </a:t>
            </a:r>
            <a:r>
              <a:rPr lang="en-US" sz="1200" kern="1200" dirty="0" err="1" smtClean="0">
                <a:solidFill>
                  <a:schemeClr val="tx1"/>
                </a:solidFill>
                <a:effectLst/>
                <a:latin typeface="+mn-lt"/>
                <a:ea typeface="ＭＳ Ｐゴシック" charset="0"/>
                <a:cs typeface="+mn-cs"/>
              </a:rPr>
              <a:t>projet</a:t>
            </a:r>
            <a:r>
              <a:rPr lang="en-US" sz="1200" kern="1200" dirty="0" smtClean="0">
                <a:solidFill>
                  <a:schemeClr val="tx1"/>
                </a:solidFill>
                <a:effectLst/>
                <a:latin typeface="+mn-lt"/>
                <a:ea typeface="ＭＳ Ｐゴシック" charset="0"/>
                <a:cs typeface="+mn-cs"/>
              </a:rPr>
              <a:t>  Think Global Act Local Kyoto</a:t>
            </a:r>
            <a:r>
              <a:rPr lang="es-MX" altLang="en-US" dirty="0" smtClean="0"/>
              <a:t>.</a:t>
            </a:r>
          </a:p>
        </p:txBody>
      </p:sp>
      <p:sp>
        <p:nvSpPr>
          <p:cNvPr id="54275"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98155FE0-7B07-41F2-8786-69DDAAD10627}" type="slidenum">
              <a:rPr lang="en-GB" altLang="en-US" smtClean="0"/>
              <a:pPr/>
              <a:t>19</a:t>
            </a:fld>
            <a:endParaRPr lang="fr-CA" altLang="en-US" dirty="0" smtClean="0"/>
          </a:p>
        </p:txBody>
      </p:sp>
    </p:spTree>
    <p:extLst>
      <p:ext uri="{BB962C8B-B14F-4D97-AF65-F5344CB8AC3E}">
        <p14:creationId xmlns:p14="http://schemas.microsoft.com/office/powerpoint/2010/main" val="2536588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mn-lt"/>
                <a:ea typeface="ＭＳ Ｐゴシック" charset="0"/>
                <a:cs typeface="+mn-cs"/>
              </a:rPr>
              <a:t>Ce transparent et le transparent suivant présentent des points qui peuvent être débattus avec les participants au cours.</a:t>
            </a:r>
            <a:r>
              <a:rPr dirty="0" smtClean="0"/>
              <a:t>.</a:t>
            </a:r>
            <a:endParaRPr lang="fr-CA"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20</a:t>
            </a:fld>
            <a:endParaRPr lang="fr-CA" dirty="0"/>
          </a:p>
        </p:txBody>
      </p:sp>
    </p:spTree>
    <p:extLst>
      <p:ext uri="{BB962C8B-B14F-4D97-AF65-F5344CB8AC3E}">
        <p14:creationId xmlns:p14="http://schemas.microsoft.com/office/powerpoint/2010/main" val="4222336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22</a:t>
            </a:fld>
            <a:endParaRPr lang="fr-CA" altLang="en-US" dirty="0" smtClean="0"/>
          </a:p>
        </p:txBody>
      </p:sp>
    </p:spTree>
    <p:extLst>
      <p:ext uri="{BB962C8B-B14F-4D97-AF65-F5344CB8AC3E}">
        <p14:creationId xmlns:p14="http://schemas.microsoft.com/office/powerpoint/2010/main" val="339133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lang="fr-CA" sz="1200" kern="1200" dirty="0" smtClean="0">
                <a:solidFill>
                  <a:schemeClr val="tx1"/>
                </a:solidFill>
                <a:effectLst/>
                <a:latin typeface="+mn-lt"/>
                <a:ea typeface="ＭＳ Ｐゴシック" charset="0"/>
                <a:cs typeface="+mn-cs"/>
              </a:rPr>
              <a:t>Cette liste présente des exemples d'informations pertinentes pouvant être examinées pour se faire une idée générale du CBM et de son rôle dans REDD+</a:t>
            </a:r>
            <a:r>
              <a:rPr lang="en-GB" altLang="en-US" dirty="0" smtClean="0"/>
              <a:t>.</a:t>
            </a:r>
          </a:p>
        </p:txBody>
      </p:sp>
      <p:sp>
        <p:nvSpPr>
          <p:cNvPr id="2867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BE8D6292-E527-47D7-B0F3-D997F999930C}" type="slidenum">
              <a:rPr lang="en-GB" altLang="en-US" smtClean="0"/>
              <a:pPr/>
              <a:t>2</a:t>
            </a:fld>
            <a:endParaRPr lang="fr-CA" altLang="en-US" dirty="0" smtClean="0"/>
          </a:p>
        </p:txBody>
      </p:sp>
    </p:spTree>
    <p:extLst>
      <p:ext uri="{BB962C8B-B14F-4D97-AF65-F5344CB8AC3E}">
        <p14:creationId xmlns:p14="http://schemas.microsoft.com/office/powerpoint/2010/main" val="3108302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Pour obtenir des données compatibles avec le système national de suivi forestier (NFMS) et pour pouvoir faciliter la comparaison entre différentes interventions de REDD+, il faut définir et préparer des protocoles (variables et méthodes). Les choix peuvent être différents en fonction des pays et doivent être opérés prudemment, notamment sur la base des besoins et des possibilités existantes.</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Les protocoles permettent aux populations locales d'évaluer les stocks et les variations de stocks, en procédant à l'évaluation d'échantillons à des endroits fixes et déterminés d'avance dans la forêt à un moment donné.</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lnSpc>
                <a:spcPct val="100000"/>
              </a:lnSpc>
              <a:buFont typeface="Calibri" panose="020F0502020204030204" pitchFamily="34" charset="0"/>
              <a:buNone/>
            </a:pPr>
            <a:endParaRPr lang="fr-CA" sz="1200" dirty="0" smtClean="0">
              <a:latin typeface="Verdana"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En utilisant la méthode de « l'écart de stock », les évaluations répétées permettent d'observer la variation (augmentation et baisse) de la densité du carbone au fil du temps.</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L'augmentation du nombre de parcelles de prise de mesures, ou taille de l'échantillon d'inventaire forestier, est une contribution du CBM, une fois ces informations intégrées à l'inventaire national ou régional.</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Marcador de número de diapositiva 3"/>
          <p:cNvSpPr>
            <a:spLocks noGrp="1"/>
          </p:cNvSpPr>
          <p:nvPr>
            <p:ph type="sldNum" sz="quarter" idx="10"/>
          </p:nvPr>
        </p:nvSpPr>
        <p:spPr/>
        <p:txBody>
          <a:bodyPr/>
          <a:lstStyle/>
          <a:p>
            <a:fld id="{C80F6E53-CCAB-2B42-9E01-BD5064D8BF45}" type="slidenum">
              <a:rPr lang="en-GB" smtClean="0"/>
              <a:pPr/>
              <a:t>23</a:t>
            </a:fld>
            <a:endParaRPr lang="fr-CA" dirty="0"/>
          </a:p>
        </p:txBody>
      </p:sp>
    </p:spTree>
    <p:extLst>
      <p:ext uri="{BB962C8B-B14F-4D97-AF65-F5344CB8AC3E}">
        <p14:creationId xmlns:p14="http://schemas.microsoft.com/office/powerpoint/2010/main" val="2179442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Les méthodes employées concernent généralement la mesure du diamètre des arbres à hauteur de poitrine en utilisant un mètre à mesurer ou un pied à coulisse et de leur hauteur au moyen d'un clinomètre, ce dans des parcelles définies d'avance, bien que d'autres possibilités existent (voir le manuel mis à disposition).</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Il n'est pas certain que le CBM, qui est utilisé au niveau du sol, produise de bonnes données sur la variation dans la zone forestière concernée (autrement dit le déboisement) ; la télédétection se présente comme une bien meilleure option à cet égard (et l'interprétation des images satellitaires n'est généralement pas une tâche que les populations locales sont capables d'exécuter). Le CBM peut fournir des informations sur les zones forestières sous gestion ainsi que des détails précis et des trajectoires de forêts exactes.</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Autrement dit, l'objectif primordial d'un CBM, c'est de mesurer les réserves de carbone et les variations de stocks de carbone dans les forêts communautaires qui conservent leur statut de forêt au fil du temps. Les nouvelles zones déboisées peuvent aussi être prises en compte. Ces informations peuvent être d'une grande utilité pour comprendre les facteurs de déboisement et de dégradation des forêts.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C80F6E53-CCAB-2B42-9E01-BD5064D8BF45}" type="slidenum">
              <a:rPr lang="en-GB" smtClean="0"/>
              <a:pPr/>
              <a:t>24</a:t>
            </a:fld>
            <a:endParaRPr lang="fr-CA" dirty="0"/>
          </a:p>
        </p:txBody>
      </p:sp>
    </p:spTree>
    <p:extLst>
      <p:ext uri="{BB962C8B-B14F-4D97-AF65-F5344CB8AC3E}">
        <p14:creationId xmlns:p14="http://schemas.microsoft.com/office/powerpoint/2010/main" val="3049279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fr-CA" sz="1400" dirty="0" smtClean="0">
                <a:effectLst/>
                <a:latin typeface="Calibri" panose="020F0502020204030204" pitchFamily="34" charset="0"/>
                <a:ea typeface="Calibri" panose="020F0502020204030204" pitchFamily="34" charset="0"/>
                <a:cs typeface="Times New Roman" panose="02020603050405020304" pitchFamily="18" charset="0"/>
              </a:rPr>
              <a:t>Trois méthodes d'estimation des stocks de carbone fondamentalement différentes sont envisageables : </a:t>
            </a:r>
          </a:p>
          <a:p>
            <a:pPr marL="0" marR="0">
              <a:lnSpc>
                <a:spcPct val="107000"/>
              </a:lnSpc>
              <a:spcBef>
                <a:spcPts val="0"/>
              </a:spcBef>
              <a:spcAft>
                <a:spcPts val="800"/>
              </a:spcAft>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fr-CA" sz="1400" dirty="0" smtClean="0">
                <a:effectLst/>
                <a:latin typeface="Calibri" panose="020F0502020204030204" pitchFamily="34" charset="0"/>
                <a:ea typeface="Calibri" panose="020F0502020204030204" pitchFamily="34" charset="0"/>
                <a:cs typeface="Times New Roman" panose="02020603050405020304" pitchFamily="18" charset="0"/>
              </a:rPr>
              <a:t>la mesure de la dimension des arbres (DHP, hauteur) dans des parcelles fixes et permanentes et, plus tard, l'application d'équations </a:t>
            </a:r>
            <a:r>
              <a:rPr lang="fr-CA" sz="1400" dirty="0" err="1" smtClean="0">
                <a:effectLst/>
                <a:latin typeface="Calibri" panose="020F0502020204030204" pitchFamily="34" charset="0"/>
                <a:ea typeface="Calibri" panose="020F0502020204030204" pitchFamily="34" charset="0"/>
                <a:cs typeface="Times New Roman" panose="02020603050405020304" pitchFamily="18" charset="0"/>
              </a:rPr>
              <a:t>allométriques</a:t>
            </a:r>
            <a:r>
              <a:rPr lang="fr-CA" sz="1400" dirty="0" smtClean="0">
                <a:effectLst/>
                <a:latin typeface="Calibri" panose="020F0502020204030204" pitchFamily="34" charset="0"/>
                <a:ea typeface="Calibri" panose="020F0502020204030204" pitchFamily="34" charset="0"/>
                <a:cs typeface="Times New Roman" panose="02020603050405020304" pitchFamily="18" charset="0"/>
              </a:rPr>
              <a:t> à ces données pour obtenir une estimation de la biomasse (équipement : mètre à mesurer/pied à coulisse et clinomètre) (consulter le manuel fourni) ;</a:t>
            </a:r>
          </a:p>
          <a:p>
            <a:pPr marL="342900" marR="0" lvl="0" indent="-342900">
              <a:lnSpc>
                <a:spcPct val="107000"/>
              </a:lnSpc>
              <a:spcBef>
                <a:spcPts val="0"/>
              </a:spcBef>
              <a:spcAft>
                <a:spcPts val="800"/>
              </a:spcAft>
              <a:buFont typeface="+mj-lt"/>
              <a:buAutoNum type="arabicPeriod"/>
              <a:tabLst>
                <a:tab pos="457200" algn="l"/>
              </a:tabLst>
            </a:pPr>
            <a:r>
              <a:rPr lang="fr-CA" sz="1400" dirty="0" smtClean="0">
                <a:effectLst/>
                <a:latin typeface="Calibri" panose="020F0502020204030204" pitchFamily="34" charset="0"/>
                <a:ea typeface="Calibri" panose="020F0502020204030204" pitchFamily="34" charset="0"/>
                <a:cs typeface="Times New Roman" panose="02020603050405020304" pitchFamily="18" charset="0"/>
              </a:rPr>
              <a:t>le recours à un </a:t>
            </a:r>
            <a:r>
              <a:rPr lang="fr-CA" sz="1400" dirty="0" err="1" smtClean="0">
                <a:effectLst/>
                <a:latin typeface="Calibri" panose="020F0502020204030204" pitchFamily="34" charset="0"/>
                <a:ea typeface="Calibri" panose="020F0502020204030204" pitchFamily="34" charset="0"/>
                <a:cs typeface="Times New Roman" panose="02020603050405020304" pitchFamily="18" charset="0"/>
              </a:rPr>
              <a:t>relascope</a:t>
            </a:r>
            <a:r>
              <a:rPr lang="fr-CA" sz="1400" dirty="0" smtClean="0">
                <a:effectLst/>
                <a:latin typeface="Calibri" panose="020F0502020204030204" pitchFamily="34" charset="0"/>
                <a:ea typeface="Calibri" panose="020F0502020204030204" pitchFamily="34" charset="0"/>
                <a:cs typeface="Times New Roman" panose="02020603050405020304" pitchFamily="18" charset="0"/>
              </a:rPr>
              <a:t> pour estimer la surface terrière, dans des parcelles fixes et permanentes et, par la suite, l'application d'équations </a:t>
            </a:r>
            <a:r>
              <a:rPr lang="fr-CA" sz="1400" dirty="0" err="1" smtClean="0">
                <a:effectLst/>
                <a:latin typeface="Calibri" panose="020F0502020204030204" pitchFamily="34" charset="0"/>
                <a:ea typeface="Calibri" panose="020F0502020204030204" pitchFamily="34" charset="0"/>
                <a:cs typeface="Times New Roman" panose="02020603050405020304" pitchFamily="18" charset="0"/>
              </a:rPr>
              <a:t>allométriques</a:t>
            </a:r>
            <a:r>
              <a:rPr lang="fr-CA" sz="1400" dirty="0" smtClean="0">
                <a:effectLst/>
                <a:latin typeface="Calibri" panose="020F0502020204030204" pitchFamily="34" charset="0"/>
                <a:ea typeface="Calibri" panose="020F0502020204030204" pitchFamily="34" charset="0"/>
                <a:cs typeface="Times New Roman" panose="02020603050405020304" pitchFamily="18" charset="0"/>
              </a:rPr>
              <a:t> modifiées pour obtenir une estimation de la biomasse ;  l'estimation du couvert forestier peut être ajoutée à ces informations au moyen d'un </a:t>
            </a:r>
            <a:r>
              <a:rPr lang="fr-CA" sz="1400" dirty="0" err="1" smtClean="0">
                <a:effectLst/>
                <a:latin typeface="Calibri" panose="020F0502020204030204" pitchFamily="34" charset="0"/>
                <a:ea typeface="Calibri" panose="020F0502020204030204" pitchFamily="34" charset="0"/>
                <a:cs typeface="Times New Roman" panose="02020603050405020304" pitchFamily="18" charset="0"/>
              </a:rPr>
              <a:t>densiomètre</a:t>
            </a:r>
            <a:r>
              <a:rPr lang="fr-CA" sz="1400" dirty="0" smtClean="0">
                <a:effectLst/>
                <a:latin typeface="Calibri" panose="020F0502020204030204" pitchFamily="34" charset="0"/>
                <a:ea typeface="Calibri" panose="020F0502020204030204" pitchFamily="34" charset="0"/>
                <a:cs typeface="Times New Roman" panose="02020603050405020304" pitchFamily="18" charset="0"/>
              </a:rPr>
              <a:t> ou d'un appareil photo muni d'un objectif grand angle, ainsi que de données de l'indice de surface foliaire ;</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fr-CA" sz="1400" dirty="0" smtClean="0">
                <a:effectLst/>
                <a:latin typeface="Calibri" panose="020F0502020204030204" pitchFamily="34" charset="0"/>
                <a:ea typeface="Calibri" panose="020F0502020204030204" pitchFamily="34" charset="0"/>
                <a:cs typeface="Times New Roman" panose="02020603050405020304" pitchFamily="18" charset="0"/>
              </a:rPr>
              <a:t>enfin, la quantification, sans prise de mesures directes, de la différence entre le taux de rendement et le taux de croissance naturelle (en employant la méthode des gains et pertes).  Ceci n'est possible que si l'on comprend clairement ce qui est à l'origine de la perte de biomasse forestière et s'il existe des statistiques fiables sur le taux d'extraction et le taux de croissance biologique des arbres (augmentation normale moyenne annuelle de la forêt).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46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917977AA-F007-49CC-B3F3-708A318B9372}" type="slidenum">
              <a:rPr lang="en-GB" altLang="en-US" smtClean="0"/>
              <a:pPr/>
              <a:t>25</a:t>
            </a:fld>
            <a:endParaRPr lang="fr-CA" altLang="en-US" dirty="0" smtClean="0"/>
          </a:p>
        </p:txBody>
      </p:sp>
    </p:spTree>
    <p:extLst>
      <p:ext uri="{BB962C8B-B14F-4D97-AF65-F5344CB8AC3E}">
        <p14:creationId xmlns:p14="http://schemas.microsoft.com/office/powerpoint/2010/main" val="244957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200" dirty="0" err="1" smtClean="0">
                <a:effectLst/>
                <a:latin typeface="Calibri" panose="020F0502020204030204" pitchFamily="34" charset="0"/>
                <a:ea typeface="Calibri" panose="020F0502020204030204" pitchFamily="34" charset="0"/>
                <a:cs typeface="Times New Roman" panose="02020603050405020304" pitchFamily="18" charset="0"/>
              </a:rPr>
              <a:t>LiDAR</a:t>
            </a: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 = technologie de détection et de télémétrie lumineuses qui faisant appel à des capteurs actifs (voir </a:t>
            </a:r>
            <a:r>
              <a:rPr lang="fr-CA" sz="1200" dirty="0" err="1" smtClean="0">
                <a:effectLst/>
                <a:latin typeface="Calibri" panose="020F0502020204030204" pitchFamily="34" charset="0"/>
                <a:ea typeface="Calibri" panose="020F0502020204030204" pitchFamily="34" charset="0"/>
                <a:cs typeface="Times New Roman" panose="02020603050405020304" pitchFamily="18" charset="0"/>
              </a:rPr>
              <a:t>modue</a:t>
            </a: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 2.8).</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26</a:t>
            </a:fld>
            <a:endParaRPr lang="fr-CA" dirty="0"/>
          </a:p>
        </p:txBody>
      </p:sp>
    </p:spTree>
    <p:extLst>
      <p:ext uri="{BB962C8B-B14F-4D97-AF65-F5344CB8AC3E}">
        <p14:creationId xmlns:p14="http://schemas.microsoft.com/office/powerpoint/2010/main" val="867674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Ce tableau présente les différents processus pouvant entraîner des pertes, des réductions ou des augmentations de stocks de carbone dans les forêts. Dès lors que les méthodes de gains et pertes sont considérées comme faisant partie du CBM, il y a lieu de comprendre ces types de processus et  de les analyser.</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altLang="en-US" dirty="0" smtClean="0"/>
          </a:p>
        </p:txBody>
      </p:sp>
      <p:sp>
        <p:nvSpPr>
          <p:cNvPr id="665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FD6C4D58-5BC5-47C8-AA95-338BE95C56B2}" type="slidenum">
              <a:rPr lang="en-GB" altLang="en-US" smtClean="0"/>
              <a:pPr/>
              <a:t>27</a:t>
            </a:fld>
            <a:endParaRPr lang="fr-CA" altLang="en-US" dirty="0" smtClean="0"/>
          </a:p>
        </p:txBody>
      </p:sp>
    </p:spTree>
    <p:extLst>
      <p:ext uri="{BB962C8B-B14F-4D97-AF65-F5344CB8AC3E}">
        <p14:creationId xmlns:p14="http://schemas.microsoft.com/office/powerpoint/2010/main" val="2728080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Des termes différents sont utilisés dans différents endroits du monde pour désigner les savanes arbustives : </a:t>
            </a:r>
            <a:r>
              <a:rPr lang="fr-CA" sz="1200" i="1" dirty="0" err="1" smtClean="0">
                <a:effectLst/>
                <a:latin typeface="Calibri" panose="020F0502020204030204" pitchFamily="34" charset="0"/>
                <a:ea typeface="Calibri" panose="020F0502020204030204" pitchFamily="34" charset="0"/>
                <a:cs typeface="Times New Roman" panose="02020603050405020304" pitchFamily="18" charset="0"/>
              </a:rPr>
              <a:t>miombo</a:t>
            </a: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 en Afrique de l'Est, </a:t>
            </a:r>
            <a:r>
              <a:rPr lang="fr-CA" sz="1200" i="1" dirty="0" smtClean="0">
                <a:effectLst/>
                <a:latin typeface="Calibri" panose="020F0502020204030204" pitchFamily="34" charset="0"/>
                <a:ea typeface="Calibri" panose="020F0502020204030204" pitchFamily="34" charset="0"/>
                <a:cs typeface="Times New Roman" panose="02020603050405020304" pitchFamily="18" charset="0"/>
              </a:rPr>
              <a:t>selva </a:t>
            </a:r>
            <a:r>
              <a:rPr lang="fr-CA" sz="1200" i="1" dirty="0" err="1" smtClean="0">
                <a:effectLst/>
                <a:latin typeface="Calibri" panose="020F0502020204030204" pitchFamily="34" charset="0"/>
                <a:ea typeface="Calibri" panose="020F0502020204030204" pitchFamily="34" charset="0"/>
                <a:cs typeface="Times New Roman" panose="02020603050405020304" pitchFamily="18" charset="0"/>
              </a:rPr>
              <a:t>baja</a:t>
            </a:r>
            <a:r>
              <a:rPr lang="fr-CA" sz="12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en Amérique centrale et </a:t>
            </a:r>
            <a:r>
              <a:rPr lang="fr-CA" sz="1200" i="1" dirty="0" err="1" smtClean="0">
                <a:effectLst/>
                <a:latin typeface="Calibri" panose="020F0502020204030204" pitchFamily="34" charset="0"/>
                <a:ea typeface="Calibri" panose="020F0502020204030204" pitchFamily="34" charset="0"/>
                <a:cs typeface="Times New Roman" panose="02020603050405020304" pitchFamily="18" charset="0"/>
              </a:rPr>
              <a:t>cerrado</a:t>
            </a: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 dans le nord du Brésil par exemple.</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noProof="0" dirty="0" smtClean="0"/>
          </a:p>
        </p:txBody>
      </p:sp>
    </p:spTree>
    <p:extLst>
      <p:ext uri="{BB962C8B-B14F-4D97-AF65-F5344CB8AC3E}">
        <p14:creationId xmlns:p14="http://schemas.microsoft.com/office/powerpoint/2010/main" val="3027169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7065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A055CBF8-3973-48FE-AD32-4FDF902B7F8E}" type="slidenum">
              <a:rPr lang="en-GB" altLang="en-US" smtClean="0"/>
              <a:pPr/>
              <a:t>30</a:t>
            </a:fld>
            <a:endParaRPr lang="fr-CA" altLang="en-US" dirty="0" smtClean="0"/>
          </a:p>
        </p:txBody>
      </p:sp>
    </p:spTree>
    <p:extLst>
      <p:ext uri="{BB962C8B-B14F-4D97-AF65-F5344CB8AC3E}">
        <p14:creationId xmlns:p14="http://schemas.microsoft.com/office/powerpoint/2010/main" val="3962327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Ce tableau présente la taille type des parcelles suivies, en fonction de l'état de la végétation. La taille des parcelles peut être plus petite dans les forêts plus denses, étant donné que les sites de ce type sont capables d'intégrer la variabilité des stocks de carbone. Des sites plus étendus sont nécessaires là où la végétation est plus clairsemée car des parcelles plus petites pourraient produire des valeurs non représentatives.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dirty="0"/>
              <a:t/>
            </a:r>
            <a:br>
              <a:rPr dirty="0"/>
            </a:br>
            <a:endParaRPr lang="fr-CA" altLang="en-US" dirty="0" smtClean="0">
              <a:ea typeface="ＭＳ Ｐゴシック" pitchFamily="34" charset="-128"/>
            </a:endParaRPr>
          </a:p>
        </p:txBody>
      </p:sp>
      <p:sp>
        <p:nvSpPr>
          <p:cNvPr id="7475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14870422-3CFE-4AEE-98CD-2ABEED72F079}" type="slidenum">
              <a:rPr lang="en-GB" altLang="en-US" smtClean="0"/>
              <a:pPr/>
              <a:t>33</a:t>
            </a:fld>
            <a:endParaRPr lang="fr-CA" altLang="en-US" dirty="0" smtClean="0"/>
          </a:p>
        </p:txBody>
      </p:sp>
    </p:spTree>
    <p:extLst>
      <p:ext uri="{BB962C8B-B14F-4D97-AF65-F5344CB8AC3E}">
        <p14:creationId xmlns:p14="http://schemas.microsoft.com/office/powerpoint/2010/main" val="1396420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À quel moment envisager un réservoir (de carbone) ? étant donné le coût élevé du suivi, la prise en compte d'un réservoir ne se justifie que s'il y a des chances qu'il varie (en hausse) compte tenu des pratiques de gestion de REDD+ introduites ou s'il est possible que ce réservoir soit affecté négativement.  Si ni l'un ni l'autre ne sont des scénarios envisageables, le réservoir en question peut être considéré comme un réservoir stable et non une source d'émissions. Dès lors, il n'est pas nécessaire de le mesurer. Les processus qui affectent habituellement les réservoirs de carbone sont présentés dans le tableau du transparent 27.</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endParaRPr lang="fr-CA" altLang="en-US" sz="1200" dirty="0" smtClean="0">
              <a:ea typeface="ＭＳ Ｐゴシック" pitchFamily="34" charset="-128"/>
            </a:endParaRPr>
          </a:p>
          <a:p>
            <a:endParaRPr lang="fr-CA"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34</a:t>
            </a:fld>
            <a:endParaRPr lang="fr-CA" dirty="0"/>
          </a:p>
        </p:txBody>
      </p:sp>
    </p:spTree>
    <p:extLst>
      <p:ext uri="{BB962C8B-B14F-4D97-AF65-F5344CB8AC3E}">
        <p14:creationId xmlns:p14="http://schemas.microsoft.com/office/powerpoint/2010/main" val="2704093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1 Marcador de imagen de diapositiva"/>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Crédit photo : Jeroen </a:t>
            </a:r>
            <a:r>
              <a:rPr lang="fr-CA" sz="1200" dirty="0" err="1" smtClean="0">
                <a:effectLst/>
                <a:latin typeface="Calibri" panose="020F0502020204030204" pitchFamily="34" charset="0"/>
                <a:ea typeface="Calibri" panose="020F0502020204030204" pitchFamily="34" charset="0"/>
                <a:cs typeface="Times New Roman" panose="02020603050405020304" pitchFamily="18" charset="0"/>
              </a:rPr>
              <a:t>Verplanke</a:t>
            </a: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 projet  </a:t>
            </a:r>
            <a:r>
              <a:rPr lang="fr-CA" sz="1200" dirty="0" err="1" smtClean="0">
                <a:effectLst/>
                <a:latin typeface="Calibri" panose="020F0502020204030204" pitchFamily="34" charset="0"/>
                <a:ea typeface="Calibri" panose="020F0502020204030204" pitchFamily="34" charset="0"/>
                <a:cs typeface="Times New Roman" panose="02020603050405020304" pitchFamily="18" charset="0"/>
              </a:rPr>
              <a:t>Think</a:t>
            </a: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 Global </a:t>
            </a:r>
            <a:r>
              <a:rPr lang="fr-CA" sz="1200" dirty="0" err="1" smtClean="0">
                <a:effectLst/>
                <a:latin typeface="Calibri" panose="020F0502020204030204" pitchFamily="34" charset="0"/>
                <a:ea typeface="Calibri" panose="020F0502020204030204" pitchFamily="34" charset="0"/>
                <a:cs typeface="Times New Roman" panose="02020603050405020304" pitchFamily="18" charset="0"/>
              </a:rPr>
              <a:t>Act</a:t>
            </a: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 Local Kyoto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827"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A3470D88-B89B-490F-AF58-73FDE2BDC316}" type="slidenum">
              <a:rPr lang="en-GB" altLang="en-US" smtClean="0"/>
              <a:pPr/>
              <a:t>35</a:t>
            </a:fld>
            <a:endParaRPr lang="fr-CA" altLang="en-US" dirty="0" smtClean="0"/>
          </a:p>
        </p:txBody>
      </p:sp>
    </p:spTree>
    <p:extLst>
      <p:ext uri="{BB962C8B-B14F-4D97-AF65-F5344CB8AC3E}">
        <p14:creationId xmlns:p14="http://schemas.microsoft.com/office/powerpoint/2010/main" val="412505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En plus de ces éléments, diverses présentations comprennent des exercices et des exemples nationaux</a:t>
            </a:r>
            <a:r>
              <a:rPr lang="en-GB" altLang="en-US" dirty="0" smtClean="0"/>
              <a:t>.</a:t>
            </a: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4</a:t>
            </a:fld>
            <a:endParaRPr lang="fr-CA" altLang="en-US" dirty="0" smtClean="0"/>
          </a:p>
        </p:txBody>
      </p:sp>
    </p:spTree>
    <p:extLst>
      <p:ext uri="{BB962C8B-B14F-4D97-AF65-F5344CB8AC3E}">
        <p14:creationId xmlns:p14="http://schemas.microsoft.com/office/powerpoint/2010/main" val="3491531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Il existe de nombreux équipements et technologies innovants qui peuvent être incorporés dans les systèmes de CBM. Question fondamentale : le CBM bénéficiera-t-il ou pas de l'utilisation d'équipements électroniques ? Une expérience considérable a été accumulée dans différents types d'appareils portatifs utilisant diverses catégories de logiciels. La question se pose de savoir quelles sont les compétences que doivent posséder les membres de la communauté pour utiliser les différents systèmes disponibles. Ce tableau permet d’examiner cette question.</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Ce tableau indique que les populations locales peuvent facilement se servir d'équipements électroniques sur le terrain pour enregistrer des données, pourvu que les appareils en question soient programmés d'avance. À noter en plus que même l'analphabétisme n'est pas un obstacle à l'utilisation de ces équipements.</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Nombre de ces logiciels utilisent des icônes, et les plus complexes des chiffres. Il est plus facile d'utiliser une fonction GPS intégrée à un ordinateur portatif pour l'enregistrement de données que de se servir d'un GPS autonome et d'une feuille de papier pour le faire.  Cela dit, le traitement de données (télécharger des données et les saisir dans d'autres programmes) fait appel à des compétences en informatique d'un niveau relativement élevé, qui pourraient ne pas exister dans les communautés en question.  La conception d'un protocole électronique de leur choix serait également une tâche supérieure aux capacités de la plupart des communautés. Cela signifie qu'en règle générale, une aide technique (p. ex. : des ONG environnementales, des consultants et d'autres organisations intermédiaires) est nécessaire pour la programmation et l'analyse de données ; cet appui doit également être utilisé durant la 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89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9762E457-71DC-4006-81BA-F3106FD417EF}" type="slidenum">
              <a:rPr lang="en-GB" altLang="en-US" smtClean="0"/>
              <a:pPr/>
              <a:t>36</a:t>
            </a:fld>
            <a:endParaRPr lang="fr-CA" altLang="en-US" dirty="0" smtClean="0"/>
          </a:p>
        </p:txBody>
      </p:sp>
    </p:spTree>
    <p:extLst>
      <p:ext uri="{BB962C8B-B14F-4D97-AF65-F5344CB8AC3E}">
        <p14:creationId xmlns:p14="http://schemas.microsoft.com/office/powerpoint/2010/main" val="1901583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Les smartphones sont de plus en plus présents au sein des communautés dans la majorité des pays.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MX" altLang="en-US" dirty="0" smtClean="0"/>
          </a:p>
          <a:p>
            <a:endParaRPr lang="fr-CA"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38</a:t>
            </a:fld>
            <a:endParaRPr lang="fr-CA" dirty="0"/>
          </a:p>
        </p:txBody>
      </p:sp>
    </p:spTree>
    <p:extLst>
      <p:ext uri="{BB962C8B-B14F-4D97-AF65-F5344CB8AC3E}">
        <p14:creationId xmlns:p14="http://schemas.microsoft.com/office/powerpoint/2010/main" val="3518581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Le suivi prend du temps et peut constituer une charge pour les populations locales.</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Cependant, plus le prélèvement de mesures est fréquent, plus les données sont fiables ; les tendances peuvent se dégager plus facilement et les erreurs être recensées et corrigées.</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Si la prise de mesures se fait chaque année, il est peu probable que l'équipe formée pour cette tâche oublie les procédures à suivre. Si en revanche la prise de mesures se fait moins d'une fois en deux ans, il peut s'avérer nécessaire de former les membres de l'équipe à nouveau.</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Il est très important de tenir compte du taux de croissance escompté de la forêt concernée ; dans les endroits où les arbres grandissent lentement (p. ex. : les forêts sèches) il faut peut-être attendre cinq ans ou plus avant de procéder à la deuxième prise de mesures, parce qu'autrement l'on manquerait de mesurer les variations.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CA" altLang="en-US" noProof="0" dirty="0" smtClean="0">
              <a:ea typeface="ＭＳ Ｐゴシック" pitchFamily="34" charset="-128"/>
            </a:endParaRPr>
          </a:p>
        </p:txBody>
      </p:sp>
      <p:sp>
        <p:nvSpPr>
          <p:cNvPr id="8601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B8D09A9E-8162-4FB4-94AD-6B147F3EBEDD}" type="slidenum">
              <a:rPr lang="en-GB" altLang="en-US" smtClean="0"/>
              <a:pPr/>
              <a:t>40</a:t>
            </a:fld>
            <a:endParaRPr lang="fr-CA" altLang="en-US" dirty="0" smtClean="0"/>
          </a:p>
        </p:txBody>
      </p:sp>
    </p:spTree>
    <p:extLst>
      <p:ext uri="{BB962C8B-B14F-4D97-AF65-F5344CB8AC3E}">
        <p14:creationId xmlns:p14="http://schemas.microsoft.com/office/powerpoint/2010/main" val="1114674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41</a:t>
            </a:fld>
            <a:endParaRPr lang="fr-CA" altLang="en-US" dirty="0" smtClean="0"/>
          </a:p>
        </p:txBody>
      </p:sp>
    </p:spTree>
    <p:extLst>
      <p:ext uri="{BB962C8B-B14F-4D97-AF65-F5344CB8AC3E}">
        <p14:creationId xmlns:p14="http://schemas.microsoft.com/office/powerpoint/2010/main" val="2709266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0F6E53-CCAB-2B42-9E01-BD5064D8BF45}" type="slidenum">
              <a:rPr lang="en-GB" smtClean="0"/>
              <a:pPr/>
              <a:t>42</a:t>
            </a:fld>
            <a:endParaRPr lang="fr-CA" dirty="0"/>
          </a:p>
        </p:txBody>
      </p:sp>
    </p:spTree>
    <p:extLst>
      <p:ext uri="{BB962C8B-B14F-4D97-AF65-F5344CB8AC3E}">
        <p14:creationId xmlns:p14="http://schemas.microsoft.com/office/powerpoint/2010/main" val="567894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Dans de nombreux cas, il est peut-être plus important de mesurer la variation des facteurs plutôt que celle des stocks de carbone en tant que tel.  Il s'agit aussi bien des activités menées à l'intérieur des forêts (activités sylvicoles et activités de conservation) que de celles menées en dehors des forêts (changement de comportement dans le secteur agricole, utilisation de fourneaux performants, etc.).</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Les communautés pourraient surveiller les indicateurs clés mais ceux-ci devront être clairement définis et pourraient varier grandement d'une zone à une autre.</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Il est très important de comprendre l'impact des variations des facteurs pour évaluer les approches à adopter pour faire face au déboisement et à la dégradation des forêts.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09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FED64FFA-F0A9-4685-9720-AFE510AF72C5}" type="slidenum">
              <a:rPr lang="en-GB" altLang="en-US" smtClean="0"/>
              <a:pPr/>
              <a:t>43</a:t>
            </a:fld>
            <a:endParaRPr lang="fr-CA" altLang="en-US" dirty="0" smtClean="0"/>
          </a:p>
        </p:txBody>
      </p:sp>
    </p:spTree>
    <p:extLst>
      <p:ext uri="{BB962C8B-B14F-4D97-AF65-F5344CB8AC3E}">
        <p14:creationId xmlns:p14="http://schemas.microsoft.com/office/powerpoint/2010/main" val="2464177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44</a:t>
            </a:fld>
            <a:endParaRPr lang="fr-CA" altLang="en-US" dirty="0" smtClean="0"/>
          </a:p>
        </p:txBody>
      </p:sp>
    </p:spTree>
    <p:extLst>
      <p:ext uri="{BB962C8B-B14F-4D97-AF65-F5344CB8AC3E}">
        <p14:creationId xmlns:p14="http://schemas.microsoft.com/office/powerpoint/2010/main" val="2977473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Pour que les données issues du CBM puissent être intégrées dans le NFMS, les protocoles doivent en assurer la compatibilité avec celles du NFMS.</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Une strate séparée serait nécessaire au niveau du NFMS pour y intégrer ces données ; elle devra avoir un niveau de résolution spatiale plus élevé que celle des données types du NFMS. Les données issues du CBM contribueront à densifier/corroborer celles de sites plus épars du système national  (faisant passer les estimations du Niveau 1 ou 2 au Niveau 3 pour les zones couvertes).</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En principe, les populations locales ou les organisations qui les soutiennent pourraient télécharger les données, mais il faudra utiliser des filtres pour en vérifier la qualité (les valeurs exceptionnellement élevées ou faibles devront être vérifiées manuellement).</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Il faudra assurer la protection des données car les populations pourraient hésiter à coopérer si elles craignent que leurs données soient utilisées à des fins autres que celles prévues.</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Si les données comprennent des informations sur le type de gestion locale, la base de données pourrait être utilisée pour une analyse nationale des effets de différents types de gestion sur les stocks de carbone et la variation des stocks de carbone au fil du temps.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13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483FE89B-ED52-4E2F-A404-8BEB0539FBEF}" type="slidenum">
              <a:rPr lang="en-GB" altLang="en-US" smtClean="0"/>
              <a:pPr/>
              <a:t>45</a:t>
            </a:fld>
            <a:endParaRPr lang="fr-CA" altLang="en-US" dirty="0" smtClean="0"/>
          </a:p>
        </p:txBody>
      </p:sp>
    </p:spTree>
    <p:extLst>
      <p:ext uri="{BB962C8B-B14F-4D97-AF65-F5344CB8AC3E}">
        <p14:creationId xmlns:p14="http://schemas.microsoft.com/office/powerpoint/2010/main" val="1797389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Les transparents suivants montrent comment des données obtenues via le CBM pourraient être intégrées dans les systèmes nationaux</a:t>
            </a:r>
            <a:r>
              <a:rPr lang="en-GB" altLang="en-US" dirty="0" smtClean="0"/>
              <a:t>.</a:t>
            </a:r>
          </a:p>
        </p:txBody>
      </p:sp>
      <p:sp>
        <p:nvSpPr>
          <p:cNvPr id="9318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7788DF80-262D-48FA-90FE-CB27456005D7}" type="slidenum">
              <a:rPr lang="en-GB" altLang="en-US" smtClean="0"/>
              <a:pPr/>
              <a:t>46</a:t>
            </a:fld>
            <a:endParaRPr lang="fr-CA" altLang="en-US" dirty="0" smtClean="0"/>
          </a:p>
        </p:txBody>
      </p:sp>
    </p:spTree>
    <p:extLst>
      <p:ext uri="{BB962C8B-B14F-4D97-AF65-F5344CB8AC3E}">
        <p14:creationId xmlns:p14="http://schemas.microsoft.com/office/powerpoint/2010/main" val="4038748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Le premier tableau montre les informations concernant les deux premiers polygones dans le système national. Le second tableau présente un cas de figure dans lequel un polygone supplémentaire est intégré par le biais du CBM (troisième rangée).</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Les informations locales ajoutées au second tableau peuvent servir à couvrir la zone sous gestion (nouvelle strate et nouveau polygone), en modifiant la zone, en remplaçant les données du Niveau 1 par celles du Niveau 3 et en ajoutant des valeurs pour le carbone dans le sol et les incertitudes. La zone totale d'analyse reste inchangée puisque le polygone initial est subdivisé.</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L'inventaire peut être recalculé en y incluant les informations locales. Il serait plus exact et permettrait d'identifier l'impact de la mise en œuvre. Il serait nécessaire d'adopter cette approche à l'échelle nationale et non par petites zones.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523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A2877B23-1875-48B3-80A9-0D34DC43C76D}" type="slidenum">
              <a:rPr lang="en-GB" altLang="en-US" smtClean="0"/>
              <a:pPr/>
              <a:t>47</a:t>
            </a:fld>
            <a:endParaRPr lang="fr-CA" altLang="en-US" dirty="0" smtClean="0"/>
          </a:p>
        </p:txBody>
      </p:sp>
    </p:spTree>
    <p:extLst>
      <p:ext uri="{BB962C8B-B14F-4D97-AF65-F5344CB8AC3E}">
        <p14:creationId xmlns:p14="http://schemas.microsoft.com/office/powerpoint/2010/main" val="28510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5</a:t>
            </a:fld>
            <a:endParaRPr lang="fr-CA" altLang="en-US" dirty="0" smtClean="0"/>
          </a:p>
        </p:txBody>
      </p:sp>
    </p:spTree>
    <p:extLst>
      <p:ext uri="{BB962C8B-B14F-4D97-AF65-F5344CB8AC3E}">
        <p14:creationId xmlns:p14="http://schemas.microsoft.com/office/powerpoint/2010/main" val="2825070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Le GIEC définit le pourcentage d'incertitude comme étant l'intervalle dans lequel la valeur réelle d'une variable peut être trouvée avec 95 % de certitude, divisée par la moyenne et divisée à nouveau par deux</a:t>
            </a:r>
            <a:r>
              <a:rPr lang="en-US" altLang="en-US" noProof="0" dirty="0" smtClean="0"/>
              <a:t>.</a:t>
            </a:r>
          </a:p>
          <a:p>
            <a:pPr eaLnBrk="1" hangingPunct="1">
              <a:spcBef>
                <a:spcPct val="0"/>
              </a:spcBef>
            </a:pPr>
            <a:endParaRPr lang="fr-CA" altLang="en-US" noProof="0" dirty="0" smtClean="0">
              <a:ea typeface="ＭＳ Ｐゴシック" pitchFamily="34" charset="-128"/>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Pour les données géographiques et les cartes, l'incertitude peut être estimée en tenant compte de la marge d'erreur des mesures prélevées, de l'échelle géographique et de la différence entre les zones potentielles minimales et maximales.</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Par exemple, dans le cas des erreurs habituelles et la précision qu'apportent les GPS classiques utilisés sur le terrain, les populations peuvent rassembler des informations à une échelle de 1/10 000 ou à une échelle plus grande : 1/30 000.</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Ce tableau présente l'incertitude de polygones de tailles différentes à des échelles cartographiques différentes. Par exemple, le pourcentage d'incertitude correspondant à une parcelle de 32 hectares présentée à une échelle de 1/3 000 serait d'environ 2 %. Si nous voulons intégrer cette information dans le système national à une échelle de 1/100 000, alors, en raison du changement d'échelle, le pourcentage d'incertitude du polygone passerait à environ 100 %. Pour maintenir l'incertitude à un faible niveau, nous devons consolider une zone plus large d'exécution du CBM (5 000 à 30 000 hectares).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buFont typeface="Calibri" panose="020F0502020204030204" pitchFamily="34" charset="0"/>
              <a:buNone/>
            </a:pPr>
            <a:endParaRPr lang="fr-CA" altLang="en-US" noProof="0" dirty="0" smtClean="0">
              <a:ea typeface="ＭＳ Ｐゴシック" pitchFamily="34" charset="-128"/>
            </a:endParaRPr>
          </a:p>
          <a:p>
            <a:pPr marL="171450" indent="-171450" eaLnBrk="1" hangingPunct="1">
              <a:spcBef>
                <a:spcPct val="0"/>
              </a:spcBef>
              <a:buFont typeface="Calibri" panose="020F0502020204030204" pitchFamily="34" charset="0"/>
              <a:buChar char="‒"/>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En un mot, les populations locales peuvent produire des données géographiques exactes, mais il est indispensable d'accroître l'échelle géographique des systèmes nationaux pour l'intégrer à un faible niveau d'incertitude</a:t>
            </a:r>
            <a:r>
              <a:rPr lang="en-US" altLang="en-US" noProof="0" dirty="0" smtClean="0"/>
              <a:t>.</a:t>
            </a:r>
          </a:p>
        </p:txBody>
      </p:sp>
      <p:sp>
        <p:nvSpPr>
          <p:cNvPr id="9728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4C465744-DC46-437C-86E8-E4D6DBE95A0F}" type="slidenum">
              <a:rPr lang="es-ES" altLang="en-US" smtClean="0"/>
              <a:pPr/>
              <a:t>48</a:t>
            </a:fld>
            <a:endParaRPr lang="fr-CA" altLang="en-US" dirty="0" smtClean="0"/>
          </a:p>
        </p:txBody>
      </p:sp>
    </p:spTree>
    <p:extLst>
      <p:ext uri="{BB962C8B-B14F-4D97-AF65-F5344CB8AC3E}">
        <p14:creationId xmlns:p14="http://schemas.microsoft.com/office/powerpoint/2010/main" val="3774616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49</a:t>
            </a:fld>
            <a:endParaRPr lang="fr-CA" altLang="en-US" dirty="0" smtClean="0"/>
          </a:p>
        </p:txBody>
      </p:sp>
    </p:spTree>
    <p:extLst>
      <p:ext uri="{BB962C8B-B14F-4D97-AF65-F5344CB8AC3E}">
        <p14:creationId xmlns:p14="http://schemas.microsoft.com/office/powerpoint/2010/main" val="27336619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Il a été suggéré que les données issues du CBM pourraient être utilisées pour le partage des avantages (paiement en fonction des émissions de carbone ou de variables de substitution de la bonne gestion).</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Un flux d'informations clair et repérable, qui fait ressortir les résultats de la mise en œuvre, de l'échelle locale à l'échelle nationale en passant par l'échelle infranationale, peut aider à mettre au point des systèmes de partage des avantages transparents.</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Des primes et paiements pour la participation aux marchés du carbone et aux systèmes de certification pourraient suivre, ainsi que des paiements directs pour le suivi (p. ex. : rémunération des brigades).</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Mais il est extrêmement difficile d'attribuer les émissions dues au déboisement et à la dégradation des forêts évitées localement à des communautés individuelles (voir le transparent suivant).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buFont typeface="Calibri" panose="020F0502020204030204" pitchFamily="34" charset="0"/>
              <a:buNone/>
            </a:pPr>
            <a:endParaRPr lang="fr-CA" sz="1200" dirty="0" smtClean="0">
              <a:latin typeface="Verdana" charset="0"/>
            </a:endParaRPr>
          </a:p>
          <a:p>
            <a:pPr marL="171450" indent="-171450" eaLnBrk="1" hangingPunct="1">
              <a:spcBef>
                <a:spcPct val="0"/>
              </a:spcBef>
              <a:buFont typeface="Calibri" panose="020F0502020204030204" pitchFamily="34" charset="0"/>
              <a:buChar char="‒"/>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Il reste cependant que les renforcements/absorptions peuvent être mesurés à l'échelle communautaire. Dans certains cas, la rémunération peut se faire sur la base des variables de remplacement de la bonne gestion plutôt qu'en fonction de mesures directes de stocks spécifiques</a:t>
            </a:r>
            <a:r>
              <a:rPr lang="en-US" sz="1200" b="0" baseline="0" dirty="0" smtClean="0">
                <a:latin typeface="Verdana" charset="0"/>
              </a:rPr>
              <a:t>.</a:t>
            </a:r>
          </a:p>
        </p:txBody>
      </p:sp>
      <p:sp>
        <p:nvSpPr>
          <p:cNvPr id="4" name="Marcador de número de diapositiva 3"/>
          <p:cNvSpPr>
            <a:spLocks noGrp="1"/>
          </p:cNvSpPr>
          <p:nvPr>
            <p:ph type="sldNum" sz="quarter" idx="10"/>
          </p:nvPr>
        </p:nvSpPr>
        <p:spPr/>
        <p:txBody>
          <a:bodyPr/>
          <a:lstStyle/>
          <a:p>
            <a:fld id="{C80F6E53-CCAB-2B42-9E01-BD5064D8BF45}" type="slidenum">
              <a:rPr lang="en-GB" smtClean="0"/>
              <a:pPr/>
              <a:t>51</a:t>
            </a:fld>
            <a:endParaRPr lang="fr-CA" dirty="0"/>
          </a:p>
        </p:txBody>
      </p:sp>
    </p:spTree>
    <p:extLst>
      <p:ext uri="{BB962C8B-B14F-4D97-AF65-F5344CB8AC3E}">
        <p14:creationId xmlns:p14="http://schemas.microsoft.com/office/powerpoint/2010/main" val="4098750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Il a été suggéré que les données issues du CBM pourraient être utilisées pour le partage des avantages (paiement en fonction des émissions de carbone ou de variables de substitution de la bonne gestion).</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Les variables de substitution sont une autre façon d'estimer les émissions de carbone autre que la prise de mesures effective (p. ex. :  registres découlant des pratiques de gestion ou zone sous différents types de gestion).</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D'importantes informations comparatives pourraient être intégrées dans la conception des systèmes de partage des avantages et des programmes de suivi : performance/intrant/coût d'opportunité et effet des paiements ex-post/ex-ante, moyen de paiement, mécanisme de tarification et éligibilité (p. ex. : droits fonciers).  Il est important que ces décisions soient prises dans chaque pays après consultation avec tous les acteurs concernés.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pPr>
            <a:endParaRPr lang="fr-CA" sz="1200" dirty="0" smtClean="0">
              <a:latin typeface="Verdana" charset="0"/>
            </a:endParaRPr>
          </a:p>
        </p:txBody>
      </p:sp>
      <p:sp>
        <p:nvSpPr>
          <p:cNvPr id="4" name="Marcador de número de diapositiva 3"/>
          <p:cNvSpPr>
            <a:spLocks noGrp="1"/>
          </p:cNvSpPr>
          <p:nvPr>
            <p:ph type="sldNum" sz="quarter" idx="10"/>
          </p:nvPr>
        </p:nvSpPr>
        <p:spPr/>
        <p:txBody>
          <a:bodyPr/>
          <a:lstStyle/>
          <a:p>
            <a:fld id="{C80F6E53-CCAB-2B42-9E01-BD5064D8BF45}" type="slidenum">
              <a:rPr lang="en-GB" smtClean="0"/>
              <a:pPr/>
              <a:t>52</a:t>
            </a:fld>
            <a:endParaRPr lang="fr-CA" dirty="0"/>
          </a:p>
        </p:txBody>
      </p:sp>
    </p:spTree>
    <p:extLst>
      <p:ext uri="{BB962C8B-B14F-4D97-AF65-F5344CB8AC3E}">
        <p14:creationId xmlns:p14="http://schemas.microsoft.com/office/powerpoint/2010/main" val="40987503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53</a:t>
            </a:fld>
            <a:endParaRPr lang="fr-CA" altLang="en-US" dirty="0" smtClean="0"/>
          </a:p>
        </p:txBody>
      </p:sp>
    </p:spTree>
    <p:extLst>
      <p:ext uri="{BB962C8B-B14F-4D97-AF65-F5344CB8AC3E}">
        <p14:creationId xmlns:p14="http://schemas.microsoft.com/office/powerpoint/2010/main" val="2583903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Personne n'a encore tenté de calculer le coût d'établissement d'un système de CBM, mais le coût de suivi par site est plus faible lorsque ce suivi est fait par les communautés, même après avoir pris en compte le coût de la formation et des équipements. </a:t>
            </a:r>
            <a:endParaRPr lang="en-US" altLang="en-US" dirty="0" smtClean="0">
              <a:latin typeface="Verdana" pitchFamily="34" charset="0"/>
            </a:endParaRPr>
          </a:p>
        </p:txBody>
      </p:sp>
      <p:sp>
        <p:nvSpPr>
          <p:cNvPr id="10240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464B3BF3-2C5D-454B-8D78-008E0D447887}" type="slidenum">
              <a:rPr lang="en-GB" altLang="en-US" smtClean="0"/>
              <a:pPr/>
              <a:t>54</a:t>
            </a:fld>
            <a:endParaRPr lang="fr-CA" altLang="en-US" dirty="0" smtClean="0"/>
          </a:p>
        </p:txBody>
      </p:sp>
    </p:spTree>
    <p:extLst>
      <p:ext uri="{BB962C8B-B14F-4D97-AF65-F5344CB8AC3E}">
        <p14:creationId xmlns:p14="http://schemas.microsoft.com/office/powerpoint/2010/main" val="19553620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Prix approximatif du matériel nécessaire pour le CBM.</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Les estimatifs de coûts proviennent de catalogues en ligne d'équipements techniques et sont valides pour les États-Unis. Aucun coût de transport ou d'importation n'est pris en compte. Ce sont des prix unitaires ; une brigade peut compter plus d'une unité d'un équipement donné.</a:t>
            </a:r>
          </a:p>
          <a:p>
            <a:pPr marL="0" marR="0" lvl="0" indent="0">
              <a:lnSpc>
                <a:spcPct val="107000"/>
              </a:lnSpc>
              <a:spcBef>
                <a:spcPts val="0"/>
              </a:spcBef>
              <a:spcAft>
                <a:spcPts val="800"/>
              </a:spcAft>
              <a:buFont typeface="Calibri" panose="020F0502020204030204" pitchFamily="34" charset="0"/>
              <a:buNone/>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Les capacités et les ressources nécessaires varieront en fonction de la taille de la zone de mise en œuvre (économies d'échelle) et de la mesure dans laquelle certaines activités sont menées sur place ou centralisées au niveau du système national, en plus des services de collecte de données : stockage de données, analyse, évaluation, interprétation, rapports, utilisation de données, etc.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45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AAEAC421-469B-4D3E-9FFE-42B1DA4A8261}" type="slidenum">
              <a:rPr lang="en-GB" altLang="en-US" smtClean="0"/>
              <a:pPr/>
              <a:t>55</a:t>
            </a:fld>
            <a:endParaRPr lang="fr-CA" altLang="en-US" dirty="0" smtClean="0"/>
          </a:p>
        </p:txBody>
      </p:sp>
    </p:spTree>
    <p:extLst>
      <p:ext uri="{BB962C8B-B14F-4D97-AF65-F5344CB8AC3E}">
        <p14:creationId xmlns:p14="http://schemas.microsoft.com/office/powerpoint/2010/main" val="24239081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56</a:t>
            </a:fld>
            <a:endParaRPr lang="fr-CA" altLang="en-US" dirty="0" smtClean="0"/>
          </a:p>
        </p:txBody>
      </p:sp>
    </p:spTree>
    <p:extLst>
      <p:ext uri="{BB962C8B-B14F-4D97-AF65-F5344CB8AC3E}">
        <p14:creationId xmlns:p14="http://schemas.microsoft.com/office/powerpoint/2010/main" val="42678996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10649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45E545A9-7639-440D-9C98-AA126A1A6E90}" type="slidenum">
              <a:rPr lang="en-GB" altLang="en-US" smtClean="0"/>
              <a:pPr/>
              <a:t>57</a:t>
            </a:fld>
            <a:endParaRPr lang="fr-CA" altLang="en-US" dirty="0" smtClean="0"/>
          </a:p>
        </p:txBody>
      </p:sp>
    </p:spTree>
    <p:extLst>
      <p:ext uri="{BB962C8B-B14F-4D97-AF65-F5344CB8AC3E}">
        <p14:creationId xmlns:p14="http://schemas.microsoft.com/office/powerpoint/2010/main" val="10694822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lnSpc>
                <a:spcPct val="107000"/>
              </a:lnSpc>
              <a:spcBef>
                <a:spcPts val="0"/>
              </a:spcBef>
              <a:spcAft>
                <a:spcPts val="800"/>
              </a:spcAft>
              <a:buFont typeface="Calibri" panose="020F0502020204030204" pitchFamily="34" charset="0"/>
              <a:buChar char="‒"/>
              <a:tabLst>
                <a:tab pos="457200" algn="l"/>
              </a:tabLs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Recenser les activités à mettre en œuvre et savoir comment les contrôler : programmes publics, marchés du carbone, systèmes de gestion forestière, inventaires de forêts, systèmes spéciaux) ? Les activités correspondent-elles à </a:t>
            </a:r>
            <a:r>
              <a:rPr lang="fr-CA" sz="1200" smtClean="0">
                <a:effectLst/>
                <a:latin typeface="Calibri" panose="020F0502020204030204" pitchFamily="34" charset="0"/>
                <a:ea typeface="Calibri" panose="020F0502020204030204" pitchFamily="34" charset="0"/>
                <a:cs typeface="Times New Roman" panose="02020603050405020304" pitchFamily="18" charset="0"/>
              </a:rPr>
              <a:t>des besoins </a:t>
            </a: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et intérêts locaux ? Comment seront constitués les dossiers sur la mise en œuvre et les résultats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854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719D7588-37E6-411F-958C-8D920F9D8F6B}" type="slidenum">
              <a:rPr lang="en-GB" altLang="en-US" smtClean="0"/>
              <a:pPr/>
              <a:t>58</a:t>
            </a:fld>
            <a:endParaRPr lang="fr-CA" altLang="en-US" dirty="0" smtClean="0"/>
          </a:p>
        </p:txBody>
      </p:sp>
    </p:spTree>
    <p:extLst>
      <p:ext uri="{BB962C8B-B14F-4D97-AF65-F5344CB8AC3E}">
        <p14:creationId xmlns:p14="http://schemas.microsoft.com/office/powerpoint/2010/main" val="84440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_tradnl" altLang="en-US" dirty="0" smtClean="0">
              <a:latin typeface="Verdana" pitchFamily="34" charset="0"/>
              <a:ea typeface="ＭＳ Ｐゴシック" pitchFamily="34" charset="-128"/>
            </a:endParaRPr>
          </a:p>
        </p:txBody>
      </p:sp>
      <p:sp>
        <p:nvSpPr>
          <p:cNvPr id="3277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298186DA-9E68-4D6D-850A-E2AA8A676F7D}" type="slidenum">
              <a:rPr lang="en-GB" altLang="en-US" smtClean="0"/>
              <a:pPr/>
              <a:t>6</a:t>
            </a:fld>
            <a:endParaRPr lang="fr-CA" altLang="en-US" dirty="0" smtClean="0"/>
          </a:p>
        </p:txBody>
      </p:sp>
    </p:spTree>
    <p:extLst>
      <p:ext uri="{BB962C8B-B14F-4D97-AF65-F5344CB8AC3E}">
        <p14:creationId xmlns:p14="http://schemas.microsoft.com/office/powerpoint/2010/main" val="3343577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59</a:t>
            </a:fld>
            <a:endParaRPr lang="fr-CA" dirty="0"/>
          </a:p>
        </p:txBody>
      </p:sp>
    </p:spTree>
    <p:extLst>
      <p:ext uri="{BB962C8B-B14F-4D97-AF65-F5344CB8AC3E}">
        <p14:creationId xmlns:p14="http://schemas.microsoft.com/office/powerpoint/2010/main" val="3137594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63</a:t>
            </a:fld>
            <a:endParaRPr lang="fr-CA" dirty="0"/>
          </a:p>
        </p:txBody>
      </p:sp>
    </p:spTree>
    <p:extLst>
      <p:ext uri="{BB962C8B-B14F-4D97-AF65-F5344CB8AC3E}">
        <p14:creationId xmlns:p14="http://schemas.microsoft.com/office/powerpoint/2010/main" val="22040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ct val="30000"/>
              </a:spcBef>
              <a:spcAft>
                <a:spcPct val="0"/>
              </a:spcAft>
              <a:buClrTx/>
              <a:buSzTx/>
              <a:buFont typeface="Verdana" panose="020B0604030504040204" pitchFamily="34" charset="0"/>
              <a:buChar char="−"/>
              <a:tabLst/>
              <a:defRPr/>
            </a:pPr>
            <a:r>
              <a:rPr lang="fr-CA" sz="1200" kern="1200" dirty="0" smtClean="0">
                <a:solidFill>
                  <a:schemeClr val="tx1"/>
                </a:solidFill>
                <a:effectLst/>
                <a:latin typeface="+mn-lt"/>
                <a:ea typeface="ＭＳ Ｐゴシック" charset="0"/>
                <a:cs typeface="+mn-cs"/>
              </a:rPr>
              <a:t>Il est nécessaire d'intégrer le CBM dans les systèmes de suivi de REDD+</a:t>
            </a:r>
            <a:r>
              <a:rPr lang="en-US" altLang="en-US" dirty="0" smtClean="0">
                <a:latin typeface="Verdana" pitchFamily="34" charset="0"/>
              </a:rPr>
              <a:t>.</a:t>
            </a:r>
          </a:p>
          <a:p>
            <a:pPr marL="171450" indent="-171450" eaLnBrk="1" hangingPunct="1">
              <a:buFont typeface="Verdana" panose="020B0604030504040204" pitchFamily="34" charset="0"/>
              <a:buChar char="−"/>
            </a:pPr>
            <a:endParaRPr lang="fr-CA" altLang="en-US" dirty="0" smtClean="0">
              <a:latin typeface="Verdana" pitchFamily="34" charset="0"/>
              <a:ea typeface="ＭＳ Ｐゴシック" pitchFamily="34" charset="-128"/>
            </a:endParaRPr>
          </a:p>
          <a:p>
            <a:pPr marL="171450" indent="-171450" eaLnBrk="1" hangingPunct="1">
              <a:buFont typeface="Verdana" panose="020B0604030504040204" pitchFamily="34" charset="0"/>
              <a:buChar char="−"/>
            </a:pPr>
            <a:r>
              <a:rPr lang="fr-CA" sz="1200" kern="1200" dirty="0" smtClean="0">
                <a:solidFill>
                  <a:schemeClr val="tx1"/>
                </a:solidFill>
                <a:effectLst/>
                <a:latin typeface="+mn-lt"/>
                <a:ea typeface="ＭＳ Ｐゴシック" charset="0"/>
                <a:cs typeface="+mn-cs"/>
              </a:rPr>
              <a:t>La Conférence des Parties a demandé aux pays, en vertu des dispositions de la CCNUCC, d'établir des systèmes nationaux de suivi forestier en tant que partie intégrante de REDD+. Ces systèmes font appel à des informations sur les zones forestières et le changement des affectations des zones forestières ainsi que les stocks de carbone et les variations de stocks connexes. Une bonne partie des données à incorporer dans ces systèmes proviendront de la télédétection, mais il sera absolument nécessaire de disposer de données terrestres, non seulement pour l'étalonnage des données de télédétection, mais aussi pour évaluer les changements difficiles à mesurer, notamment en utilisant des images satellitaires, en particulier le taux de dégradation et le taux de rétablissement des forêts</a:t>
            </a:r>
            <a:r>
              <a:rPr lang="en-US" altLang="en-US" dirty="0" smtClean="0">
                <a:latin typeface="Verdana" pitchFamily="34" charset="0"/>
              </a:rPr>
              <a:t>.</a:t>
            </a:r>
          </a:p>
          <a:p>
            <a:pPr marL="171450" indent="-171450" eaLnBrk="1" hangingPunct="1">
              <a:buFont typeface="Verdana" panose="020B0604030504040204" pitchFamily="34" charset="0"/>
              <a:buChar char="−"/>
            </a:pPr>
            <a:endParaRPr lang="fr-CA" altLang="en-US" dirty="0" smtClean="0">
              <a:latin typeface="Verdana" pitchFamily="34" charset="0"/>
              <a:ea typeface="ＭＳ Ｐゴシック" pitchFamily="34" charset="-128"/>
            </a:endParaRPr>
          </a:p>
          <a:p>
            <a:pPr marL="171450" indent="-171450" eaLnBrk="1" hangingPunct="1">
              <a:buFont typeface="Verdana" panose="020B0604030504040204" pitchFamily="34" charset="0"/>
              <a:buChar char="−"/>
            </a:pPr>
            <a:r>
              <a:rPr lang="fr-CA" sz="1200" kern="1200" dirty="0" smtClean="0">
                <a:solidFill>
                  <a:schemeClr val="tx1"/>
                </a:solidFill>
                <a:effectLst/>
                <a:latin typeface="+mn-lt"/>
                <a:ea typeface="ＭＳ Ｐゴシック" charset="0"/>
                <a:cs typeface="+mn-cs"/>
              </a:rPr>
              <a:t>Dans un premier temps, les estimations d'émissions et d'adsorptions de carbone faisant partie des systèmes nationaux pourront être établies en utilisant des données d'une précision relativement faible (Niveau 1), mais au fil du temps, le degré de précision de ces estimations et des références pourrait s'améliorer considérablement en raison de la disponibilité d'informations de Niveau 3 à l'échelon local, qui seraient produites par le biais du CBM</a:t>
            </a:r>
            <a:r>
              <a:rPr lang="en-US" altLang="en-US" dirty="0" smtClean="0">
                <a:latin typeface="Verdana" pitchFamily="34" charset="0"/>
              </a:rPr>
              <a:t>.</a:t>
            </a:r>
          </a:p>
          <a:p>
            <a:pPr eaLnBrk="1" hangingPunct="1"/>
            <a:endParaRPr lang="fr-CA" altLang="en-US" dirty="0" smtClean="0">
              <a:latin typeface="Verdana" pitchFamily="34" charset="0"/>
              <a:ea typeface="ＭＳ Ｐゴシック" pitchFamily="34" charset="-128"/>
            </a:endParaRPr>
          </a:p>
        </p:txBody>
      </p:sp>
      <p:sp>
        <p:nvSpPr>
          <p:cNvPr id="3277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298186DA-9E68-4D6D-850A-E2AA8A676F7D}" type="slidenum">
              <a:rPr lang="en-GB" altLang="en-US" smtClean="0"/>
              <a:pPr/>
              <a:t>7</a:t>
            </a:fld>
            <a:endParaRPr lang="fr-CA" altLang="en-US" dirty="0" smtClean="0"/>
          </a:p>
        </p:txBody>
      </p:sp>
    </p:spTree>
    <p:extLst>
      <p:ext uri="{BB962C8B-B14F-4D97-AF65-F5344CB8AC3E}">
        <p14:creationId xmlns:p14="http://schemas.microsoft.com/office/powerpoint/2010/main" val="358790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Verdana" panose="020B0604030504040204" pitchFamily="34" charset="0"/>
              <a:buChar char="−"/>
            </a:pPr>
            <a:r>
              <a:rPr lang="fr-CA" sz="1200" kern="1200" dirty="0" smtClean="0">
                <a:solidFill>
                  <a:schemeClr val="tx1"/>
                </a:solidFill>
                <a:effectLst/>
                <a:latin typeface="+mn-lt"/>
                <a:ea typeface="ＭＳ Ｐゴシック" charset="0"/>
                <a:cs typeface="+mn-cs"/>
              </a:rPr>
              <a:t>La plupart des pays ne disposent pas de données adéquates issues d'un inventaire national des forêts, mais dans les cas où les populations locales sont impliquées dans la gestion des forêts, il est possible de rassembler de telles données</a:t>
            </a:r>
            <a:endParaRPr lang="fr-CA" altLang="en-US" dirty="0" smtClean="0">
              <a:ea typeface="ＭＳ Ｐゴシック" pitchFamily="34" charset="-128"/>
            </a:endParaRPr>
          </a:p>
        </p:txBody>
      </p:sp>
      <p:sp>
        <p:nvSpPr>
          <p:cNvPr id="3481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FFBB7D9E-401B-46EC-BB52-521D2923AD7D}" type="slidenum">
              <a:rPr lang="en-GB" altLang="en-US" smtClean="0"/>
              <a:pPr/>
              <a:t>8</a:t>
            </a:fld>
            <a:endParaRPr lang="fr-CA" altLang="en-US" dirty="0" smtClean="0"/>
          </a:p>
        </p:txBody>
      </p:sp>
    </p:spTree>
    <p:extLst>
      <p:ext uri="{BB962C8B-B14F-4D97-AF65-F5344CB8AC3E}">
        <p14:creationId xmlns:p14="http://schemas.microsoft.com/office/powerpoint/2010/main" val="316839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fr-CA" sz="1200" kern="1200" dirty="0" smtClean="0">
                <a:solidFill>
                  <a:schemeClr val="tx1"/>
                </a:solidFill>
                <a:effectLst/>
                <a:latin typeface="+mn-lt"/>
                <a:ea typeface="ＭＳ Ｐゴシック" charset="0"/>
                <a:cs typeface="+mn-cs"/>
              </a:rPr>
              <a:t>La mise en œuvre de REDD+ et des systèmes NFMS et MRV se fera de manière progressive</a:t>
            </a:r>
            <a:r>
              <a:rPr lang="en-GB" altLang="en-US" dirty="0" smtClean="0"/>
              <a:t>.</a:t>
            </a:r>
          </a:p>
          <a:p>
            <a:pPr marL="171450" indent="-171450">
              <a:buFontTx/>
              <a:buChar char="−"/>
            </a:pPr>
            <a:endParaRPr lang="fr-CA" altLang="en-US" dirty="0" smtClean="0">
              <a:ea typeface="ＭＳ Ｐゴシック" pitchFamily="34" charset="-128"/>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fr-CA" sz="1200" kern="1200" dirty="0" smtClean="0">
                <a:solidFill>
                  <a:schemeClr val="tx1"/>
                </a:solidFill>
                <a:effectLst/>
                <a:latin typeface="+mn-lt"/>
                <a:ea typeface="ＭＳ Ｐゴシック" charset="0"/>
                <a:cs typeface="+mn-cs"/>
              </a:rPr>
              <a:t>Le suivi à l'échelon local (CBM) permet de fournir davantage d'informations détaillées - des données de Niveau 3 et suivant l'Approche 3 - quoique cela ne soit possible que dans les cas où la population locale est activement impliquée dans la gestion des forêts et/ou les activités de REDD+</a:t>
            </a:r>
            <a:r>
              <a:rPr lang="en-GB" altLang="en-US" dirty="0" smtClean="0">
                <a:latin typeface="Verdana" pitchFamily="34" charset="0"/>
              </a:rPr>
              <a:t>.</a:t>
            </a:r>
          </a:p>
          <a:p>
            <a:pPr marL="171450" indent="-171450" eaLnBrk="1" hangingPunct="1">
              <a:buFontTx/>
              <a:buChar char="−"/>
            </a:pPr>
            <a:endParaRPr lang="fr-CA" altLang="en-US" dirty="0" smtClean="0">
              <a:latin typeface="Verdana" pitchFamily="34" charset="0"/>
              <a:ea typeface="ＭＳ Ｐゴシック" pitchFamily="34" charset="-128"/>
            </a:endParaRPr>
          </a:p>
          <a:p>
            <a:pPr marL="171450" indent="-171450" eaLnBrk="1" hangingPunct="1">
              <a:buFontTx/>
              <a:buChar char="−"/>
            </a:pPr>
            <a:r>
              <a:rPr lang="fr-CA" sz="1200" kern="1200" dirty="0" smtClean="0">
                <a:solidFill>
                  <a:schemeClr val="tx1"/>
                </a:solidFill>
                <a:effectLst/>
                <a:latin typeface="+mn-lt"/>
                <a:ea typeface="ＭＳ Ｐゴシック" charset="0"/>
                <a:cs typeface="+mn-cs"/>
              </a:rPr>
              <a:t>La prise en compte du type de gestion en tant que nouvelle variable de classification des forêts et d'estimation des émissions et absorptions de carbone constitue potentiellement une importante contribution du CBM. En général, le système national de gestion forestière (NFMS) classe les terres et les forêts en fonction de l'utilisation des terres ou du couvert végétal. En revanche, il ne permet pas d'identifier les pratiques de gestion. Parce que les populations locales peuvent identifier et cartographier les polygones  de forêts, quel que soit le type de gestion, le CBM est en mesure de fournir ces informations. Ces particularités peuvent aider à expliquer la variabilité de la teneur en carbone, ainsi que des émissions et absorptions de carbone dans les forêts, ce qui contribue à réduire l'incertitude qui entoure les informations dans REDD</a:t>
            </a:r>
            <a:r>
              <a:rPr lang="en-GB" altLang="en-US" dirty="0" smtClean="0">
                <a:latin typeface="Verdana" pitchFamily="34" charset="0"/>
              </a:rPr>
              <a:t>+.</a:t>
            </a:r>
            <a:endParaRPr lang="fr-CA" altLang="en-US" dirty="0" smtClean="0">
              <a:ea typeface="ＭＳ Ｐゴシック" pitchFamily="34" charset="-128"/>
            </a:endParaRPr>
          </a:p>
          <a:p>
            <a:endParaRPr lang="fr-CA" altLang="en-US" dirty="0" smtClean="0">
              <a:ea typeface="ＭＳ Ｐゴシック" pitchFamily="34" charset="-128"/>
            </a:endParaRPr>
          </a:p>
          <a:p>
            <a:endParaRPr lang="fr-CA" altLang="en-US" dirty="0" smtClean="0">
              <a:ea typeface="ＭＳ Ｐゴシック" pitchFamily="34" charset="-128"/>
            </a:endParaRPr>
          </a:p>
        </p:txBody>
      </p:sp>
      <p:sp>
        <p:nvSpPr>
          <p:cNvPr id="3686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66A7B999-031D-49E5-85DC-57BFCC547F28}" type="slidenum">
              <a:rPr lang="en-GB" altLang="en-US" smtClean="0"/>
              <a:pPr/>
              <a:t>9</a:t>
            </a:fld>
            <a:endParaRPr lang="fr-CA" altLang="en-US" dirty="0" smtClean="0"/>
          </a:p>
        </p:txBody>
      </p:sp>
    </p:spTree>
    <p:extLst>
      <p:ext uri="{BB962C8B-B14F-4D97-AF65-F5344CB8AC3E}">
        <p14:creationId xmlns:p14="http://schemas.microsoft.com/office/powerpoint/2010/main" val="2923957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Les décisions adoptées à la Conférence des Parties indiquent que les NFMS doivent être compatibles avec les méthodes et les estimations d'émissions et d'absorptions émanant de l'inventaire national des émissions et absorptions de gaz à effet de serre. Cet inventaire est régulièrement communiqué par les pays à la CCNUCC ; il est basé sur les méthodologies publiées par le GIEC. Dans le cas des chapitres sur « L’utilisation des terres, changements d’affectation des terres et foresterie  » (IPCC, 2003, GPG LULUCF) ou « Agriculture, foresterie et autres utilisations des terres » (IPCC, 2006, AFOLU GL), les deux principales sources d'information sont celles relatives aux stocks de carbone et aux variations de stocks d'une part, et les informations géographiques sur les zones sujettes à différents types d'utilisation des terres ; ce second groupe d'informations est aussi appelé « données sur les activités ». L'approche par phases indique que les systèmes de suivi doivent évoluer vers la production de données locales de Niveau 3 pour les stocks de carbone et d'informations explicites au plan géographique sur les zones forestières via la haute résolution et des mises à jour fréquentes. Tout bon programme CBM devrait contribuer à la production de ces deux catégories d'informations</a:t>
            </a:r>
            <a:r>
              <a:rPr lang="en-GB" altLang="en-US" dirty="0" smtClean="0"/>
              <a:t>.</a:t>
            </a:r>
          </a:p>
          <a:p>
            <a:pPr marL="171450" indent="-171450">
              <a:buFont typeface="Calibri" panose="020F0502020204030204" pitchFamily="34" charset="0"/>
              <a:buChar char="−"/>
            </a:pPr>
            <a:endParaRPr lang="fr-CA" altLang="en-US" dirty="0" smtClean="0">
              <a:ea typeface="ＭＳ Ｐゴシック" pitchFamily="34" charset="-128"/>
            </a:endParaRPr>
          </a:p>
          <a:p>
            <a:pPr marL="171450" indent="-171450">
              <a:buFont typeface="Calibri" panose="020F0502020204030204" pitchFamily="34" charset="0"/>
              <a:buChar char="−"/>
            </a:pPr>
            <a:r>
              <a:rPr lang="fr-CA" sz="1200" kern="1200" dirty="0" smtClean="0">
                <a:solidFill>
                  <a:schemeClr val="tx1"/>
                </a:solidFill>
                <a:effectLst/>
                <a:latin typeface="+mn-lt"/>
                <a:ea typeface="ＭＳ Ｐゴシック" charset="0"/>
                <a:cs typeface="+mn-cs"/>
              </a:rPr>
              <a:t>Note : NGHGI = Inventaire national des gaz à effet de serre</a:t>
            </a:r>
            <a:r>
              <a:rPr lang="en-GB" altLang="en-US" dirty="0" smtClean="0"/>
              <a:t>.</a:t>
            </a:r>
          </a:p>
        </p:txBody>
      </p:sp>
      <p:sp>
        <p:nvSpPr>
          <p:cNvPr id="3891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C2030CFF-90F1-4AFC-8C7D-74884330D828}" type="slidenum">
              <a:rPr lang="en-GB" altLang="en-US" smtClean="0"/>
              <a:pPr/>
              <a:t>10</a:t>
            </a:fld>
            <a:endParaRPr lang="fr-CA" altLang="en-US" dirty="0" smtClean="0"/>
          </a:p>
        </p:txBody>
      </p:sp>
    </p:spTree>
    <p:extLst>
      <p:ext uri="{BB962C8B-B14F-4D97-AF65-F5344CB8AC3E}">
        <p14:creationId xmlns:p14="http://schemas.microsoft.com/office/powerpoint/2010/main" val="205503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lvl="0"/>
            <a:r>
              <a:rPr lang="en-US" noProof="0" smtClean="0"/>
              <a:t>Click to edit Master text styles</a:t>
            </a:r>
          </a:p>
        </p:txBody>
      </p:sp>
      <p:sp>
        <p:nvSpPr>
          <p:cNvPr id="5" name="Tijdelijke aanduiding voor tekst 4"/>
          <p:cNvSpPr>
            <a:spLocks noGrp="1"/>
          </p:cNvSpPr>
          <p:nvPr>
            <p:ph type="body" sz="quarter" idx="18"/>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lvl="0"/>
            <a:r>
              <a:rPr lang="en-US" noProof="0" smtClean="0"/>
              <a:t>Click to edit Master text styles</a:t>
            </a:r>
          </a:p>
        </p:txBody>
      </p:sp>
    </p:spTree>
    <p:extLst>
      <p:ext uri="{BB962C8B-B14F-4D97-AF65-F5344CB8AC3E}">
        <p14:creationId xmlns:p14="http://schemas.microsoft.com/office/powerpoint/2010/main" val="12340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31563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9988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71762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87683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2236240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945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1818433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1662848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698578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5" name="Rechthoek 8"/>
          <p:cNvSpPr/>
          <p:nvPr userDrawn="1"/>
        </p:nvSpPr>
        <p:spPr>
          <a:xfrm>
            <a:off x="3800475" y="6127750"/>
            <a:ext cx="5141913" cy="614363"/>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GB" sz="1000" dirty="0">
                <a:solidFill>
                  <a:srgbClr val="D5D2CA"/>
                </a:solidFill>
              </a:rPr>
              <a:t>Space for partner logo’s </a:t>
            </a:r>
            <a:r>
              <a:t/>
            </a:r>
            <a:br/>
            <a:r>
              <a:rPr lang="en-GB" sz="800" dirty="0">
                <a:solidFill>
                  <a:srgbClr val="D5D2CA"/>
                </a:solidFill>
              </a:rPr>
              <a:t>(place a white shape behind the logo’s to hide this text and border)</a:t>
            </a:r>
          </a:p>
        </p:txBody>
      </p:sp>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413546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400288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0"/>
              </a:defRPr>
            </a:lvl1pPr>
          </a:lstStyle>
          <a:p>
            <a:pPr>
              <a:defRPr/>
            </a:pPr>
            <a:fld id="{C8C79F35-39C9-41B4-A1EE-EA4DE9558890}" type="datetimeFigureOut">
              <a:rPr lang="es-ES"/>
              <a:pPr>
                <a:defRPr/>
              </a:pPr>
              <a:t>26/04/2017</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mn-ea"/>
              </a:defRPr>
            </a:lvl1pPr>
          </a:lstStyle>
          <a:p>
            <a:pPr>
              <a:defRPr/>
            </a:pPr>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0"/>
              </a:defRPr>
            </a:lvl1pPr>
          </a:lstStyle>
          <a:p>
            <a:pPr>
              <a:defRPr/>
            </a:pPr>
            <a:fld id="{6138EBC1-C55B-43CD-BDE1-288EB542D706}" type="slidenum">
              <a:rPr lang="es-ES"/>
              <a:pPr>
                <a:defRPr/>
              </a:pPr>
              <a:t>‹#›</a:t>
            </a:fld>
            <a:endParaRPr lang="es-ES" dirty="0"/>
          </a:p>
        </p:txBody>
      </p:sp>
    </p:spTree>
    <p:extLst>
      <p:ext uri="{BB962C8B-B14F-4D97-AF65-F5344CB8AC3E}">
        <p14:creationId xmlns:p14="http://schemas.microsoft.com/office/powerpoint/2010/main" val="66895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232014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7620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2597117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10250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pPr lvl="0"/>
            <a:endParaRPr lang="nl-NL" noProof="0" dirty="0"/>
          </a:p>
        </p:txBody>
      </p:sp>
    </p:spTree>
    <p:extLst>
      <p:ext uri="{BB962C8B-B14F-4D97-AF65-F5344CB8AC3E}">
        <p14:creationId xmlns:p14="http://schemas.microsoft.com/office/powerpoint/2010/main" val="108740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12" name="Rechthoek 12"/>
          <p:cNvSpPr/>
          <p:nvPr userDrawn="1"/>
        </p:nvSpPr>
        <p:spPr>
          <a:xfrm>
            <a:off x="3800475" y="6127750"/>
            <a:ext cx="5141913" cy="614363"/>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GB" sz="1000" dirty="0">
                <a:solidFill>
                  <a:srgbClr val="D5D2CA"/>
                </a:solidFill>
              </a:rPr>
              <a:t>Space for partner logo’s </a:t>
            </a:r>
            <a:r>
              <a:t/>
            </a:r>
            <a:br/>
            <a:r>
              <a:rPr lang="en-GB" sz="800" dirty="0">
                <a:solidFill>
                  <a:srgbClr val="D5D2CA"/>
                </a:solidFill>
              </a:rPr>
              <a:t>(place a white shape behind the logo’s to hide this text and border)</a:t>
            </a:r>
          </a:p>
        </p:txBody>
      </p:sp>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lvl="0"/>
            <a:r>
              <a:rPr lang="en-US" noProof="0" smtClean="0"/>
              <a:t>Click to edit Master text styles</a:t>
            </a:r>
          </a:p>
        </p:txBody>
      </p:sp>
      <p:sp>
        <p:nvSpPr>
          <p:cNvPr id="15" name="Tijdelijke aanduiding voor tekst 4"/>
          <p:cNvSpPr>
            <a:spLocks noGrp="1"/>
          </p:cNvSpPr>
          <p:nvPr>
            <p:ph type="body" sz="quarter" idx="23"/>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lvl="0"/>
            <a:r>
              <a:rPr lang="en-US" noProof="0" smtClean="0"/>
              <a:t>Click to edit Master text styles</a:t>
            </a:r>
          </a:p>
        </p:txBody>
      </p:sp>
    </p:spTree>
    <p:extLst>
      <p:ext uri="{BB962C8B-B14F-4D97-AF65-F5344CB8AC3E}">
        <p14:creationId xmlns:p14="http://schemas.microsoft.com/office/powerpoint/2010/main" val="47798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228856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2125" y="230188"/>
            <a:ext cx="8442325"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79875" name="Tijdelijke aanduiding voor tekst 23"/>
          <p:cNvSpPr>
            <a:spLocks noGrp="1"/>
          </p:cNvSpPr>
          <p:nvPr>
            <p:ph type="body" idx="1"/>
          </p:nvPr>
        </p:nvSpPr>
        <p:spPr bwMode="auto">
          <a:xfrm>
            <a:off x="420688" y="1843088"/>
            <a:ext cx="85217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Klik om de modelstijlen te bewerken</a:t>
            </a:r>
          </a:p>
          <a:p>
            <a:pPr lvl="1"/>
            <a:r>
              <a:rPr lang="en-GB" altLang="en-US" smtClean="0"/>
              <a:t>Tweede niveau</a:t>
            </a:r>
          </a:p>
          <a:p>
            <a:pPr lvl="2"/>
            <a:r>
              <a:rPr lang="en-GB" altLang="en-US" smtClean="0"/>
              <a:t>Derde niveau</a:t>
            </a:r>
          </a:p>
          <a:p>
            <a:pPr lvl="3"/>
            <a:r>
              <a:rPr lang="en-GB" altLang="en-US" smtClean="0"/>
              <a:t>Vierde niveau</a:t>
            </a:r>
          </a:p>
          <a:p>
            <a:pPr lvl="4"/>
            <a:r>
              <a:rPr lang="en-GB" altLang="en-US" smtClean="0"/>
              <a:t>Vijfde niveau</a:t>
            </a:r>
          </a:p>
          <a:p>
            <a:pPr lvl="4"/>
            <a:endParaRPr lang="en-GB" altLang="en-US" smtClean="0"/>
          </a:p>
        </p:txBody>
      </p:sp>
      <p:sp>
        <p:nvSpPr>
          <p:cNvPr id="19" name="Rectangle 18"/>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0" name="TextBox 19"/>
          <p:cNvSpPr txBox="1"/>
          <p:nvPr userDrawn="1"/>
        </p:nvSpPr>
        <p:spPr>
          <a:xfrm>
            <a:off x="1016518" y="6141730"/>
            <a:ext cx="7070651" cy="774507"/>
          </a:xfrm>
          <a:prstGeom prst="rect">
            <a:avLst/>
          </a:prstGeom>
          <a:noFill/>
        </p:spPr>
        <p:txBody>
          <a:bodyPr wrap="square" rtlCol="0">
            <a:spAutoFit/>
          </a:bodyPr>
          <a:lstStyle/>
          <a:p>
            <a:pPr>
              <a:lnSpc>
                <a:spcPts val="1800"/>
              </a:lnSpc>
            </a:pPr>
            <a:r>
              <a:rPr lang="en-GB" sz="1400" i="1" dirty="0" smtClean="0">
                <a:solidFill>
                  <a:schemeClr val="accent6">
                    <a:lumMod val="50000"/>
                    <a:lumOff val="50000"/>
                  </a:schemeClr>
                </a:solidFill>
                <a:latin typeface="Calibri" panose="020F0502020204030204" pitchFamily="34" charset="0"/>
              </a:rPr>
              <a:t>Module 2.4 Intégration : suivi à l'échelon local et suivi de REDD+ au niveau national (ou </a:t>
            </a:r>
            <a:r>
              <a:rPr lang="en-GB" sz="1400" i="1" dirty="0" err="1" smtClean="0">
                <a:solidFill>
                  <a:schemeClr val="accent6">
                    <a:lumMod val="50000"/>
                    <a:lumOff val="50000"/>
                  </a:schemeClr>
                </a:solidFill>
                <a:latin typeface="Calibri" panose="020F0502020204030204" pitchFamily="34" charset="0"/>
              </a:rPr>
              <a:t>infranational</a:t>
            </a:r>
            <a:r>
              <a:rPr lang="en-GB" sz="1400" i="1" dirty="0" smtClean="0">
                <a:solidFill>
                  <a:schemeClr val="accent6">
                    <a:lumMod val="50000"/>
                    <a:lumOff val="50000"/>
                  </a:schemeClr>
                </a:solidFill>
                <a:latin typeface="Calibri" panose="020F0502020204030204" pitchFamily="34" charset="0"/>
              </a:rPr>
              <a:t>/</a:t>
            </a:r>
            <a:r>
              <a:rPr lang="en-GB" sz="1400" i="1" dirty="0" err="1" smtClean="0">
                <a:solidFill>
                  <a:schemeClr val="accent6">
                    <a:lumMod val="50000"/>
                    <a:lumOff val="50000"/>
                  </a:schemeClr>
                </a:solidFill>
                <a:latin typeface="Calibri" panose="020F0502020204030204" pitchFamily="34" charset="0"/>
              </a:rPr>
              <a:t>juridictionnel</a:t>
            </a:r>
            <a:r>
              <a:rPr lang="en-GB" sz="1400" i="1" dirty="0" smtClean="0">
                <a:solidFill>
                  <a:schemeClr val="accent6">
                    <a:lumMod val="50000"/>
                    <a:lumOff val="50000"/>
                  </a:schemeClr>
                </a:solidFill>
                <a:latin typeface="Calibri" panose="020F0502020204030204" pitchFamily="34" charset="0"/>
              </a:rPr>
              <a:t>) </a:t>
            </a:r>
            <a:r>
              <a:rPr lang="en-GB" sz="1400" i="1" dirty="0" err="1" smtClean="0">
                <a:solidFill>
                  <a:schemeClr val="accent6">
                    <a:lumMod val="50000"/>
                    <a:lumOff val="50000"/>
                  </a:schemeClr>
                </a:solidFill>
                <a:latin typeface="Calibri" panose="020F0502020204030204" pitchFamily="34" charset="0"/>
              </a:rPr>
              <a:t>Matériels</a:t>
            </a:r>
            <a:r>
              <a:rPr lang="en-GB" sz="1400" i="1" dirty="0" smtClean="0">
                <a:solidFill>
                  <a:schemeClr val="accent6">
                    <a:lumMod val="50000"/>
                    <a:lumOff val="50000"/>
                  </a:schemeClr>
                </a:solidFill>
                <a:latin typeface="Calibri" panose="020F0502020204030204" pitchFamily="34" charset="0"/>
              </a:rPr>
              <a:t> de formation à REDD+ mis au point par GOFC-GOLD, Wageningen University, FCPF de la Banque mondiale</a:t>
            </a:r>
          </a:p>
        </p:txBody>
      </p:sp>
      <p:sp>
        <p:nvSpPr>
          <p:cNvPr id="21" name="Chevron 20"/>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xtBox 21"/>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fr-CA" sz="1200" dirty="0" smtClean="0">
              <a:solidFill>
                <a:schemeClr val="accent2">
                  <a:lumMod val="75000"/>
                </a:schemeClr>
              </a:solidFill>
              <a:latin typeface="Verdana" pitchFamily="34" charset="0"/>
            </a:endParaRPr>
          </a:p>
        </p:txBody>
      </p:sp>
      <p:cxnSp>
        <p:nvCxnSpPr>
          <p:cNvPr id="23"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 id="2147483669" r:id="rId2"/>
    <p:sldLayoutId id="2147483670" r:id="rId3"/>
    <p:sldLayoutId id="2147483671" r:id="rId4"/>
    <p:sldLayoutId id="2147483672" r:id="rId5"/>
    <p:sldLayoutId id="2147483673" r:id="rId6"/>
    <p:sldLayoutId id="2147483674" r:id="rId7"/>
    <p:sldLayoutId id="2147483675"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76" r:id="rId19"/>
    <p:sldLayoutId id="2147483677" r:id="rId20"/>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3000" kern="1200">
          <a:solidFill>
            <a:schemeClr val="bg2"/>
          </a:solidFill>
          <a:latin typeface="Verdana" pitchFamily="34" charset="0"/>
          <a:ea typeface="ＭＳ Ｐゴシック" charset="0"/>
          <a:cs typeface="+mj-cs"/>
        </a:defRPr>
      </a:lvl1pPr>
      <a:lvl2pPr algn="l" rtl="0" eaLnBrk="0" fontAlgn="base" hangingPunct="0">
        <a:lnSpc>
          <a:spcPts val="4000"/>
        </a:lnSpc>
        <a:spcBef>
          <a:spcPct val="0"/>
        </a:spcBef>
        <a:spcAft>
          <a:spcPct val="0"/>
        </a:spcAft>
        <a:defRPr sz="3000">
          <a:solidFill>
            <a:schemeClr val="bg2"/>
          </a:solidFill>
          <a:latin typeface="Verdana" pitchFamily="34" charset="0"/>
          <a:ea typeface="ＭＳ Ｐゴシック" charset="0"/>
        </a:defRPr>
      </a:lvl2pPr>
      <a:lvl3pPr algn="l" rtl="0" eaLnBrk="0" fontAlgn="base" hangingPunct="0">
        <a:lnSpc>
          <a:spcPts val="4000"/>
        </a:lnSpc>
        <a:spcBef>
          <a:spcPct val="0"/>
        </a:spcBef>
        <a:spcAft>
          <a:spcPct val="0"/>
        </a:spcAft>
        <a:defRPr sz="3000">
          <a:solidFill>
            <a:schemeClr val="bg2"/>
          </a:solidFill>
          <a:latin typeface="Verdana" pitchFamily="34" charset="0"/>
          <a:ea typeface="ＭＳ Ｐゴシック" charset="0"/>
        </a:defRPr>
      </a:lvl3pPr>
      <a:lvl4pPr algn="l" rtl="0" eaLnBrk="0" fontAlgn="base" hangingPunct="0">
        <a:lnSpc>
          <a:spcPts val="4000"/>
        </a:lnSpc>
        <a:spcBef>
          <a:spcPct val="0"/>
        </a:spcBef>
        <a:spcAft>
          <a:spcPct val="0"/>
        </a:spcAft>
        <a:defRPr sz="3000">
          <a:solidFill>
            <a:schemeClr val="bg2"/>
          </a:solidFill>
          <a:latin typeface="Verdana" pitchFamily="34" charset="0"/>
          <a:ea typeface="ＭＳ Ｐゴシック" charset="0"/>
        </a:defRPr>
      </a:lvl4pPr>
      <a:lvl5pPr algn="l" rtl="0" eaLnBrk="0" fontAlgn="base" hangingPunct="0">
        <a:lnSpc>
          <a:spcPts val="4000"/>
        </a:lnSpc>
        <a:spcBef>
          <a:spcPct val="0"/>
        </a:spcBef>
        <a:spcAft>
          <a:spcPct val="0"/>
        </a:spcAft>
        <a:defRPr sz="3000">
          <a:solidFill>
            <a:schemeClr val="bg2"/>
          </a:solidFill>
          <a:latin typeface="Verdana" pitchFamily="34" charset="0"/>
          <a:ea typeface="ＭＳ Ｐゴシック"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eaLnBrk="0" fontAlgn="base" hangingPunct="0">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ＭＳ Ｐゴシック" charset="0"/>
          <a:cs typeface="+mn-cs"/>
        </a:defRPr>
      </a:lvl1pPr>
      <a:lvl2pPr marL="982663" indent="-285750" algn="l" rtl="0" eaLnBrk="0" fontAlgn="base" hangingPunct="0">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ＭＳ Ｐゴシック" charset="0"/>
          <a:cs typeface="+mn-cs"/>
        </a:defRPr>
      </a:lvl2pPr>
      <a:lvl3pPr marL="1879600" indent="-319088" algn="l" rtl="0" eaLnBrk="0" fontAlgn="base" hangingPunct="0">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ＭＳ Ｐゴシック" charset="0"/>
          <a:cs typeface="+mn-cs"/>
        </a:defRPr>
      </a:lvl3pPr>
      <a:lvl4pPr marL="2692400" indent="-360363"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ＭＳ Ｐゴシック" charset="0"/>
          <a:cs typeface="+mn-cs"/>
        </a:defRPr>
      </a:lvl4pPr>
      <a:lvl5pPr marL="3405188" indent="-352425"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whrc.org/resources/fieldguides/carbon/pdf/chapter6.pdf" TargetMode="External"/><Relationship Id="rId7" Type="http://schemas.openxmlformats.org/officeDocument/2006/relationships/hyperlink" Target="http://202.99.63.183/tanhui/thjl/Winrock%20International%20%E7%A2%B3%E7%9B%91%E6%B5%8B%E6%8C%87%E5%8D%97.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un.org.vn/en/component/docman/cat_view/130-un-viet-nam-joint-publications/209-climate-change-joint-un-publications.html?orderby=dmdate_published" TargetMode="External"/><Relationship Id="rId5" Type="http://schemas.openxmlformats.org/officeDocument/2006/relationships/hyperlink" Target="http://www.ansab.org/wp-content/uploads/2010/08/Carbon-Measurement-Guideline-REDD-final.pdf" TargetMode="External"/><Relationship Id="rId4" Type="http://schemas.openxmlformats.org/officeDocument/2006/relationships/hyperlink" Target="http://www.communitycarbonforestry.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www.forestry-suppliers.com/index1.asp"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alianza-mredd.org/wp-content/uploads/2013/11/4_Balderas-2013-WhitePaper.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ipcc-nggip.iges.or.jp/public/2006gl/vol4.html" TargetMode="External"/><Relationship Id="rId2" Type="http://schemas.openxmlformats.org/officeDocument/2006/relationships/hyperlink" Target="http://www.ipcc-nggip.iges.or.jp/public/gpglulucf/gpglulucf.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7000" y="69933"/>
            <a:ext cx="8807438" cy="1866047"/>
          </a:xfrm>
        </p:spPr>
        <p:txBody>
          <a:bodyPr/>
          <a:lstStyle/>
          <a:p>
            <a:pPr eaLnBrk="1" hangingPunct="1">
              <a:defRPr/>
            </a:pPr>
            <a:r>
              <a:rPr lang="en-US" sz="2800" dirty="0" smtClean="0"/>
              <a:t>Module 2.4 Intégration : suivi à l'échelon local (CBM) et suivi de REDD+ au niveau national (ou infranational/juridictionnel)*</a:t>
            </a:r>
            <a:endParaRPr lang="fr-CA" sz="2800" dirty="0" smtClean="0">
              <a:ea typeface="+mj-ea"/>
            </a:endParaRPr>
          </a:p>
        </p:txBody>
      </p:sp>
      <p:pic>
        <p:nvPicPr>
          <p:cNvPr id="25605" name="Picture 1" descr="J:\Docs twinned Feb 28\Work\Kyoto project\Images\Kyoto Images\Tanzania Verplanke picture 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9351" y="1981200"/>
            <a:ext cx="2945412" cy="346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6" name="Picture 5"/>
          <p:cNvPicPr>
            <a:picLocks/>
          </p:cNvPicPr>
          <p:nvPr/>
        </p:nvPicPr>
        <p:blipFill rotWithShape="1">
          <a:blip r:embed="rId4"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7" name="Picture 6" descr="GOFC-Gold Tray cover only 2010_200dpi"/>
          <p:cNvPicPr/>
          <p:nvPr/>
        </p:nvPicPr>
        <p:blipFill>
          <a:blip r:embed="rId5"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8" name="Afbeelding 11" descr="logo_WB FCPF.gif"/>
          <p:cNvPicPr>
            <a:picLocks noChangeAspect="1"/>
          </p:cNvPicPr>
          <p:nvPr/>
        </p:nvPicPr>
        <p:blipFill>
          <a:blip r:embed="rId6" cstate="print"/>
          <a:stretch>
            <a:fillRect/>
          </a:stretch>
        </p:blipFill>
        <p:spPr>
          <a:xfrm>
            <a:off x="6022523" y="5994951"/>
            <a:ext cx="972687" cy="710810"/>
          </a:xfrm>
          <a:prstGeom prst="rect">
            <a:avLst/>
          </a:prstGeom>
        </p:spPr>
      </p:pic>
      <p:cxnSp>
        <p:nvCxnSpPr>
          <p:cNvPr id="9"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flipH="1">
            <a:off x="7134224" y="5477560"/>
            <a:ext cx="1727943" cy="323165"/>
          </a:xfrm>
          <a:prstGeom prst="rect">
            <a:avLst/>
          </a:prstGeom>
          <a:noFill/>
        </p:spPr>
        <p:txBody>
          <a:bodyPr wrap="square" rtlCol="0">
            <a:spAutoFit/>
          </a:bodyPr>
          <a:lstStyle/>
          <a:p>
            <a:pPr>
              <a:lnSpc>
                <a:spcPts val="1800"/>
              </a:lnSpc>
            </a:pPr>
            <a:r>
              <a:rPr lang="en-GB" sz="1200" dirty="0" smtClean="0">
                <a:latin typeface="Verdana" pitchFamily="34" charset="0"/>
              </a:rPr>
              <a:t>V1, mai 2015 </a:t>
            </a:r>
          </a:p>
        </p:txBody>
      </p:sp>
      <p:pic>
        <p:nvPicPr>
          <p:cNvPr id="11" name="Picture 10"/>
          <p:cNvPicPr>
            <a:picLocks noChangeAspect="1"/>
          </p:cNvPicPr>
          <p:nvPr/>
        </p:nvPicPr>
        <p:blipFill>
          <a:blip r:embed="rId7"/>
          <a:stretch>
            <a:fillRect/>
          </a:stretch>
        </p:blipFill>
        <p:spPr>
          <a:xfrm>
            <a:off x="7363042" y="6080676"/>
            <a:ext cx="1499126" cy="440638"/>
          </a:xfrm>
          <a:prstGeom prst="rect">
            <a:avLst/>
          </a:prstGeom>
          <a:ln>
            <a:solidFill>
              <a:srgbClr val="000000"/>
            </a:solidFill>
          </a:ln>
        </p:spPr>
      </p:pic>
      <p:sp>
        <p:nvSpPr>
          <p:cNvPr id="12" name="Rectangle 11"/>
          <p:cNvSpPr/>
          <p:nvPr/>
        </p:nvSpPr>
        <p:spPr>
          <a:xfrm>
            <a:off x="7276666" y="6479523"/>
            <a:ext cx="1720343" cy="261610"/>
          </a:xfrm>
          <a:prstGeom prst="rect">
            <a:avLst/>
          </a:prstGeom>
        </p:spPr>
        <p:txBody>
          <a:bodyPr wrap="none">
            <a:spAutoFit/>
          </a:bodyPr>
          <a:lstStyle/>
          <a:p>
            <a:r>
              <a:rPr lang="en-GB" sz="1100" dirty="0">
                <a:solidFill>
                  <a:schemeClr val="accent6"/>
                </a:solidFill>
              </a:rPr>
              <a:t>Creative Commons License</a:t>
            </a:r>
            <a:endParaRPr lang="fr-CA" sz="1100" dirty="0">
              <a:solidFill>
                <a:schemeClr val="accent6"/>
              </a:solidFill>
            </a:endParaRPr>
          </a:p>
        </p:txBody>
      </p:sp>
      <p:sp>
        <p:nvSpPr>
          <p:cNvPr id="25604" name="Tijdelijke aanduiding voor tekst 6"/>
          <p:cNvSpPr>
            <a:spLocks noGrp="1"/>
          </p:cNvSpPr>
          <p:nvPr>
            <p:ph type="body" sz="quarter" idx="10"/>
          </p:nvPr>
        </p:nvSpPr>
        <p:spPr>
          <a:xfrm>
            <a:off x="295274" y="1990724"/>
            <a:ext cx="5915026" cy="4089952"/>
          </a:xfrm>
        </p:spPr>
        <p:txBody>
          <a:bodyPr/>
          <a:lstStyle/>
          <a:p>
            <a:pPr eaLnBrk="1" hangingPunct="1">
              <a:lnSpc>
                <a:spcPct val="100000"/>
              </a:lnSpc>
              <a:buFont typeface="Wingdings" pitchFamily="2" charset="2"/>
              <a:buNone/>
            </a:pPr>
            <a:r>
              <a:rPr lang="en-US" altLang="en-US" sz="1400" i="1" dirty="0" smtClean="0"/>
              <a:t>Auteurs :</a:t>
            </a:r>
          </a:p>
          <a:p>
            <a:pPr marL="990600" indent="-542925" eaLnBrk="1" hangingPunct="1">
              <a:lnSpc>
                <a:spcPct val="100000"/>
              </a:lnSpc>
              <a:buNone/>
            </a:pPr>
            <a:r>
              <a:rPr lang="en-US" altLang="en-US" sz="1400" dirty="0" smtClean="0"/>
              <a:t>Arturo Balderas Torres, </a:t>
            </a:r>
            <a:r>
              <a:rPr lang="en-GB" sz="1400" dirty="0"/>
              <a:t>Universidad Nacional </a:t>
            </a:r>
            <a:r>
              <a:rPr sz="1400" dirty="0"/>
              <a:t/>
            </a:r>
            <a:br>
              <a:rPr sz="1400" dirty="0"/>
            </a:br>
            <a:r>
              <a:rPr lang="en-GB" sz="1400" dirty="0" smtClean="0"/>
              <a:t>Autónoma de Mexico</a:t>
            </a:r>
          </a:p>
          <a:p>
            <a:pPr marL="990600" indent="-542925" eaLnBrk="1" hangingPunct="1">
              <a:lnSpc>
                <a:spcPct val="100000"/>
              </a:lnSpc>
              <a:buNone/>
            </a:pPr>
            <a:r>
              <a:rPr lang="en-US" altLang="en-US" sz="1400" dirty="0" smtClean="0"/>
              <a:t>Margaret Skutsch, </a:t>
            </a:r>
            <a:r>
              <a:rPr lang="en-GB" sz="1400" dirty="0"/>
              <a:t>Universidad Nacional </a:t>
            </a:r>
            <a:r>
              <a:rPr sz="1400" dirty="0"/>
              <a:t/>
            </a:r>
            <a:br>
              <a:rPr sz="1400" dirty="0"/>
            </a:br>
            <a:r>
              <a:rPr lang="en-GB" sz="1400" dirty="0" smtClean="0"/>
              <a:t>Autónoma de Mexico</a:t>
            </a:r>
          </a:p>
          <a:p>
            <a:pPr eaLnBrk="1" hangingPunct="1">
              <a:lnSpc>
                <a:spcPct val="100000"/>
              </a:lnSpc>
              <a:buFont typeface="Wingdings" pitchFamily="2" charset="2"/>
              <a:buNone/>
            </a:pPr>
            <a:r>
              <a:rPr lang="en-US" altLang="en-US" sz="1400" i="1" dirty="0" smtClean="0"/>
              <a:t>Au terme du cours, les participants devraient être à même de :</a:t>
            </a:r>
          </a:p>
          <a:p>
            <a:pPr eaLnBrk="1" hangingPunct="1">
              <a:lnSpc>
                <a:spcPct val="100000"/>
              </a:lnSpc>
              <a:buFont typeface="Arial" pitchFamily="34" charset="0"/>
              <a:buChar char="•"/>
            </a:pPr>
            <a:r>
              <a:rPr lang="en-GB" altLang="en-US" sz="1400" dirty="0" smtClean="0"/>
              <a:t>Présenter des arguments pour justifier les avantages du CBM comme faisant partie intégrante du suivi de REDD+ au niveau national</a:t>
            </a:r>
            <a:endParaRPr lang="fr-CA" altLang="en-US" sz="1400" dirty="0" smtClean="0">
              <a:ea typeface="ＭＳ Ｐゴシック" pitchFamily="34" charset="-128"/>
            </a:endParaRPr>
          </a:p>
          <a:p>
            <a:pPr eaLnBrk="1" hangingPunct="1">
              <a:lnSpc>
                <a:spcPct val="100000"/>
              </a:lnSpc>
              <a:buFont typeface="Arial" pitchFamily="34" charset="0"/>
              <a:buChar char="•"/>
            </a:pPr>
            <a:r>
              <a:rPr lang="en-GB" altLang="en-US" sz="1400" dirty="0" smtClean="0"/>
              <a:t>Expliquer les étapes à suivre pour établir le CBM comme partie intégrante du suivi de REDD+ au niveau national</a:t>
            </a:r>
          </a:p>
          <a:p>
            <a:pPr eaLnBrk="1" hangingPunct="1">
              <a:lnSpc>
                <a:spcPct val="100000"/>
              </a:lnSpc>
              <a:buFont typeface="Arial" pitchFamily="34" charset="0"/>
              <a:buNone/>
            </a:pPr>
            <a:r>
              <a:rPr lang="en-GB" altLang="en-US" sz="1400" dirty="0" smtClean="0"/>
              <a:t>*  </a:t>
            </a:r>
            <a:r>
              <a:rPr lang="en-GB" altLang="en-US" sz="1400" i="1" dirty="0" smtClean="0"/>
              <a:t>Les conseils présentés ici s'appliquent aux cas de suivi de REDD+ aux niveaux national et infranational/juridictionnel.</a:t>
            </a:r>
          </a:p>
          <a:p>
            <a:pPr eaLnBrk="1" hangingPunct="1">
              <a:lnSpc>
                <a:spcPct val="100000"/>
              </a:lnSpc>
              <a:buFont typeface="Arial" pitchFamily="34" charset="0"/>
              <a:buChar char="•"/>
            </a:pPr>
            <a:endParaRPr lang="fr-CA" altLang="en-US" sz="1600" dirty="0" smtClean="0">
              <a:ea typeface="ＭＳ Ｐゴシック" pitchFamily="34" charset="-128"/>
            </a:endParaRPr>
          </a:p>
          <a:p>
            <a:pPr eaLnBrk="1" hangingPunct="1">
              <a:lnSpc>
                <a:spcPct val="100000"/>
              </a:lnSpc>
              <a:buFont typeface="Arial" pitchFamily="34" charset="0"/>
              <a:buChar char="•"/>
            </a:pPr>
            <a:endParaRPr lang="fr-CA" altLang="en-US" sz="1600" dirty="0" smtClean="0">
              <a:ea typeface="ＭＳ Ｐゴシック" pitchFamily="34" charset="-128"/>
            </a:endParaRPr>
          </a:p>
          <a:p>
            <a:pPr eaLnBrk="1" hangingPunct="1">
              <a:lnSpc>
                <a:spcPct val="100000"/>
              </a:lnSpc>
              <a:buFont typeface="Wingdings" pitchFamily="2" charset="2"/>
              <a:buNone/>
            </a:pPr>
            <a:endParaRPr lang="fr-CA" altLang="en-US" sz="1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magen 3"/>
          <p:cNvPicPr>
            <a:picLocks noChangeAspect="1"/>
          </p:cNvPicPr>
          <p:nvPr/>
        </p:nvPicPr>
        <p:blipFill rotWithShape="1">
          <a:blip r:embed="rId3">
            <a:extLst>
              <a:ext uri="{28A0092B-C50C-407E-A947-70E740481C1C}">
                <a14:useLocalDpi xmlns:a14="http://schemas.microsoft.com/office/drawing/2010/main" val="0"/>
              </a:ext>
            </a:extLst>
          </a:blip>
          <a:srcRect l="3078" t="6757" r="2988" b="16634"/>
          <a:stretch/>
        </p:blipFill>
        <p:spPr bwMode="auto">
          <a:xfrm>
            <a:off x="1243013" y="1633538"/>
            <a:ext cx="70929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title"/>
          </p:nvPr>
        </p:nvSpPr>
        <p:spPr>
          <a:xfrm>
            <a:off x="222250" y="150320"/>
            <a:ext cx="8712188" cy="1353086"/>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2800" dirty="0" smtClean="0">
                <a:solidFill>
                  <a:schemeClr val="bg2"/>
                </a:solidFill>
                <a:latin typeface="Verdana" pitchFamily="34" charset="0"/>
              </a:rPr>
              <a:t>Contribution du CBM à l'établissement de NFMS suivant l'approche de suivi graduelle </a:t>
            </a:r>
          </a:p>
        </p:txBody>
      </p:sp>
      <p:sp>
        <p:nvSpPr>
          <p:cNvPr id="4" name="CuadroTexto 15"/>
          <p:cNvSpPr txBox="1">
            <a:spLocks noChangeArrowheads="1"/>
          </p:cNvSpPr>
          <p:nvPr/>
        </p:nvSpPr>
        <p:spPr bwMode="auto">
          <a:xfrm>
            <a:off x="6701508" y="5590638"/>
            <a:ext cx="2188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 altLang="en-US" sz="1200" dirty="0"/>
              <a:t>Inspiré de Balderas Torres (2013)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357" y="157616"/>
            <a:ext cx="8442796" cy="831576"/>
          </a:xfrm>
        </p:spPr>
        <p:txBody>
          <a:bodyPr/>
          <a:lstStyle/>
          <a:p>
            <a:pPr eaLnBrk="1" hangingPunct="1">
              <a:defRPr/>
            </a:pPr>
            <a:r>
              <a:rPr dirty="0" smtClean="0"/>
              <a:t>Avantages du CBM</a:t>
            </a:r>
            <a:endParaRPr lang="fr-CA" dirty="0" smtClean="0">
              <a:ea typeface="+mj-ea"/>
            </a:endParaRPr>
          </a:p>
        </p:txBody>
      </p:sp>
      <p:sp>
        <p:nvSpPr>
          <p:cNvPr id="39940" name="Marcador de texto 2"/>
          <p:cNvSpPr>
            <a:spLocks noGrp="1"/>
          </p:cNvSpPr>
          <p:nvPr>
            <p:ph type="body" sz="quarter" idx="10"/>
          </p:nvPr>
        </p:nvSpPr>
        <p:spPr>
          <a:xfrm>
            <a:off x="561975" y="1379538"/>
            <a:ext cx="8207375" cy="4019550"/>
          </a:xfrm>
        </p:spPr>
        <p:txBody>
          <a:bodyPr/>
          <a:lstStyle/>
          <a:p>
            <a:pPr eaLnBrk="1" hangingPunct="1">
              <a:lnSpc>
                <a:spcPct val="100000"/>
              </a:lnSpc>
            </a:pPr>
            <a:r>
              <a:rPr lang="en-GB" altLang="en-US" sz="2400" dirty="0" smtClean="0"/>
              <a:t>Précision dans les évaluations</a:t>
            </a:r>
          </a:p>
          <a:p>
            <a:pPr eaLnBrk="1" hangingPunct="1">
              <a:lnSpc>
                <a:spcPct val="100000"/>
              </a:lnSpc>
            </a:pPr>
            <a:r>
              <a:rPr lang="en-GB" altLang="en-US" sz="2400" dirty="0" smtClean="0"/>
              <a:t>Possibilité de mise à jour fréquente des données</a:t>
            </a:r>
            <a:endParaRPr lang="fr-CA" altLang="en-US" sz="2400" dirty="0" smtClean="0">
              <a:ea typeface="ＭＳ Ｐゴシック" pitchFamily="34" charset="-128"/>
            </a:endParaRPr>
          </a:p>
          <a:p>
            <a:pPr eaLnBrk="1" hangingPunct="1">
              <a:lnSpc>
                <a:spcPct val="100000"/>
              </a:lnSpc>
            </a:pPr>
            <a:r>
              <a:rPr lang="en-GB" altLang="en-US" sz="2400" dirty="0" smtClean="0"/>
              <a:t>Faible coût de collecte de données </a:t>
            </a:r>
            <a:endParaRPr lang="fr-CA" altLang="en-US" sz="2400" dirty="0" smtClean="0">
              <a:ea typeface="ＭＳ Ｐゴシック" pitchFamily="34" charset="-128"/>
            </a:endParaRPr>
          </a:p>
          <a:p>
            <a:pPr eaLnBrk="1" hangingPunct="1">
              <a:lnSpc>
                <a:spcPct val="100000"/>
              </a:lnSpc>
            </a:pPr>
            <a:r>
              <a:rPr lang="en-GB" altLang="en-US" sz="2400" dirty="0" smtClean="0"/>
              <a:t>Accès aux zones reculées</a:t>
            </a:r>
            <a:endParaRPr lang="fr-CA" altLang="en-US" sz="2400" dirty="0" smtClean="0">
              <a:ea typeface="ＭＳ Ｐゴシック" pitchFamily="34" charset="-128"/>
            </a:endParaRPr>
          </a:p>
          <a:p>
            <a:pPr eaLnBrk="1" hangingPunct="1">
              <a:lnSpc>
                <a:spcPct val="100000"/>
              </a:lnSpc>
            </a:pPr>
            <a:r>
              <a:rPr lang="en-GB" altLang="en-US" sz="2400" dirty="0" smtClean="0"/>
              <a:t>Multifonctionnalité </a:t>
            </a:r>
            <a:endParaRPr lang="fr-CA" altLang="en-US" sz="2400" dirty="0" smtClean="0">
              <a:ea typeface="ＭＳ Ｐゴシック" pitchFamily="34" charset="-128"/>
            </a:endParaRPr>
          </a:p>
          <a:p>
            <a:pPr eaLnBrk="1" hangingPunct="1">
              <a:lnSpc>
                <a:spcPct val="100000"/>
              </a:lnSpc>
            </a:pPr>
            <a:r>
              <a:rPr lang="en-GB" altLang="en-US" sz="2400" dirty="0" smtClean="0"/>
              <a:t>Transparence</a:t>
            </a:r>
          </a:p>
          <a:p>
            <a:pPr eaLnBrk="1" hangingPunct="1">
              <a:lnSpc>
                <a:spcPct val="100000"/>
              </a:lnSpc>
            </a:pPr>
            <a:r>
              <a:rPr lang="es-ES_tradnl" altLang="en-US" sz="2400" dirty="0" smtClean="0"/>
              <a:t>Amélioration</a:t>
            </a:r>
            <a:r>
              <a:rPr dirty="0" smtClean="0"/>
              <a:t> </a:t>
            </a:r>
            <a:r>
              <a:rPr lang="es-ES_tradnl" altLang="en-US" sz="2400" dirty="0" smtClean="0"/>
              <a:t>de la prise de décision</a:t>
            </a:r>
            <a:endParaRPr lang="fr-CA" altLang="en-US" sz="2400" b="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9"/>
            <a:ext cx="8442796" cy="1353086"/>
          </a:xfrm>
        </p:spPr>
        <p:txBody>
          <a:bodyPr/>
          <a:lstStyle/>
          <a:p>
            <a:pPr eaLnBrk="1" hangingPunct="1">
              <a:defRPr/>
            </a:pPr>
            <a:r>
              <a:rPr dirty="0" smtClean="0"/>
              <a:t>Difficultés initiales d'intégration du CBM dans les systèmes nationaux de suivi de REDD+</a:t>
            </a:r>
            <a:endParaRPr lang="fr-CA" dirty="0" smtClean="0">
              <a:ea typeface="+mj-ea"/>
            </a:endParaRPr>
          </a:p>
        </p:txBody>
      </p:sp>
      <p:sp>
        <p:nvSpPr>
          <p:cNvPr id="41988" name="Marcador de texto 2"/>
          <p:cNvSpPr>
            <a:spLocks noGrp="1"/>
          </p:cNvSpPr>
          <p:nvPr>
            <p:ph type="body" sz="quarter" idx="10"/>
          </p:nvPr>
        </p:nvSpPr>
        <p:spPr>
          <a:xfrm>
            <a:off x="561975" y="1895474"/>
            <a:ext cx="7983538" cy="3495675"/>
          </a:xfrm>
        </p:spPr>
        <p:txBody>
          <a:bodyPr/>
          <a:lstStyle/>
          <a:p>
            <a:pPr eaLnBrk="1" hangingPunct="1">
              <a:lnSpc>
                <a:spcPct val="100000"/>
              </a:lnSpc>
            </a:pPr>
            <a:r>
              <a:rPr lang="en-GB" altLang="en-US" dirty="0" smtClean="0"/>
              <a:t>Conformité des méthodes avec les lignes directrices du GIEC, l'inventaire national des gaz à effet de serre (NGHGI) et les FREL/FRL soumis à la CCNUCC pour REDD+. </a:t>
            </a:r>
          </a:p>
          <a:p>
            <a:pPr eaLnBrk="1" hangingPunct="1">
              <a:lnSpc>
                <a:spcPct val="100000"/>
              </a:lnSpc>
            </a:pPr>
            <a:r>
              <a:rPr lang="en-GB" altLang="en-US" dirty="0" smtClean="0"/>
              <a:t>Utilisation systématique des définitions de « forêt ».</a:t>
            </a:r>
          </a:p>
          <a:p>
            <a:pPr eaLnBrk="1" hangingPunct="1">
              <a:lnSpc>
                <a:spcPct val="100000"/>
              </a:lnSpc>
            </a:pPr>
            <a:r>
              <a:rPr lang="en-GB" altLang="en-US" dirty="0" smtClean="0"/>
              <a:t>Uniformité de présentation des données (variables, méthodes et formats) parmi les populations produisant des données par le CBM.</a:t>
            </a:r>
          </a:p>
          <a:p>
            <a:pPr eaLnBrk="1" hangingPunct="1">
              <a:lnSpc>
                <a:spcPct val="100000"/>
              </a:lnSpc>
            </a:pPr>
            <a:r>
              <a:rPr lang="en-GB" altLang="en-US" dirty="0" smtClean="0"/>
              <a:t>Protocoles normalisés obligatoires.</a:t>
            </a:r>
          </a:p>
          <a:p>
            <a:pPr eaLnBrk="1" hangingPunct="1">
              <a:lnSpc>
                <a:spcPct val="100000"/>
              </a:lnSpc>
            </a:pPr>
            <a:endParaRPr lang="fr-CA"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altLang="en-US" dirty="0" smtClean="0">
                <a:latin typeface="Verdana" pitchFamily="34" charset="0"/>
              </a:rPr>
              <a:t>Plan de présentation du module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Pourquoi le suivi à l'échelon local (CBM) doit-il faire partie du suivi de REDD+ au niveau national ?</a:t>
            </a:r>
          </a:p>
          <a:p>
            <a:pPr marL="457200" indent="-457200" eaLnBrk="1" hangingPunct="1">
              <a:lnSpc>
                <a:spcPct val="100000"/>
              </a:lnSpc>
              <a:buSzPct val="100000"/>
              <a:buFont typeface="Verdana" pitchFamily="34" charset="0"/>
              <a:buAutoNum type="arabicPeriod"/>
            </a:pPr>
            <a:r>
              <a:rPr lang="en-GB" altLang="en-US" sz="1800" b="1" dirty="0" smtClean="0"/>
              <a:t>Comment le suivi à l'échelon local peut-il s'articuler avec le système national de suivi forestier (NFMS)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Établissement de protocoles pour le suivi à l'échelon local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Suivi de variables autres que les variables liées à l'émission de carbone</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Comment alimenter une base de données nationale avec des données du niveau local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Autres questions : vérification et base de partage des avantages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Combien coûte le suivi à l'échelon local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Planification d'un exercice de suivi à l'échelon local</a:t>
            </a:r>
          </a:p>
          <a:p>
            <a:pPr marL="457200" indent="-457200" eaLnBrk="1" hangingPunct="1">
              <a:lnSpc>
                <a:spcPct val="100000"/>
              </a:lnSpc>
              <a:buSzPct val="100000"/>
              <a:buFont typeface="Verdana" pitchFamily="34" charset="0"/>
              <a:buAutoNum type="arabicPeriod"/>
            </a:pPr>
            <a:endParaRPr lang="fr-CA" altLang="en-US" sz="180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66702"/>
            <a:ext cx="8291286" cy="1353086"/>
          </a:xfrm>
        </p:spPr>
        <p:txBody>
          <a:bodyPr/>
          <a:lstStyle/>
          <a:p>
            <a:pPr eaLnBrk="1" hangingPunct="1">
              <a:defRPr/>
            </a:pPr>
            <a:r>
              <a:rPr lang="en-US" sz="2800" dirty="0"/>
              <a:t>Intégration du CBM dans les systèmes MRV (mesure, notification et vérification) et NFMS</a:t>
            </a:r>
            <a:endParaRPr lang="fr-CA" sz="2800" dirty="0" smtClean="0">
              <a:ea typeface="+mj-ea"/>
            </a:endParaRPr>
          </a:p>
        </p:txBody>
      </p:sp>
      <p:sp>
        <p:nvSpPr>
          <p:cNvPr id="44036" name="Marcador de texto 3"/>
          <p:cNvSpPr>
            <a:spLocks noGrp="1"/>
          </p:cNvSpPr>
          <p:nvPr>
            <p:ph type="body" sz="quarter" idx="17"/>
          </p:nvPr>
        </p:nvSpPr>
        <p:spPr>
          <a:xfrm>
            <a:off x="236538" y="2068513"/>
            <a:ext cx="3810000" cy="3132137"/>
          </a:xfrm>
        </p:spPr>
        <p:txBody>
          <a:bodyPr/>
          <a:lstStyle/>
          <a:p>
            <a:pPr eaLnBrk="1" hangingPunct="1"/>
            <a:r>
              <a:rPr lang="en-US" altLang="en-US" sz="2000" dirty="0" smtClean="0"/>
              <a:t>Hypothèse :</a:t>
            </a:r>
          </a:p>
          <a:p>
            <a:pPr eaLnBrk="1" hangingPunct="1"/>
            <a:r>
              <a:rPr lang="en-US" altLang="en-US" sz="2000" dirty="0" smtClean="0"/>
              <a:t>Le programme national de REDD+ exécute une approche du haut vers le bas fondée sur l'interprétation d'images satellitaires et de données de niveau 1 et 2 (potentiellement) sur le carbone (inventaires forestiers nationaux) </a:t>
            </a:r>
            <a:endParaRPr lang="fr-CA" altLang="en-US" sz="2000" dirty="0" smtClean="0">
              <a:ea typeface="ＭＳ Ｐゴシック" pitchFamily="34" charset="-128"/>
            </a:endParaRPr>
          </a:p>
        </p:txBody>
      </p:sp>
      <p:pic>
        <p:nvPicPr>
          <p:cNvPr id="44037" name="Picture 1" descr="J:\Docs twinned Feb 28\Work\Kyoto project\Images\Kyoto Images\nepal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713" y="1711325"/>
            <a:ext cx="444817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Imagen 4"/>
          <p:cNvPicPr>
            <a:picLocks noChangeAspect="1"/>
          </p:cNvPicPr>
          <p:nvPr/>
        </p:nvPicPr>
        <p:blipFill>
          <a:blip r:embed="rId3">
            <a:extLst>
              <a:ext uri="{28A0092B-C50C-407E-A947-70E740481C1C}">
                <a14:useLocalDpi xmlns:a14="http://schemas.microsoft.com/office/drawing/2010/main" val="0"/>
              </a:ext>
            </a:extLst>
          </a:blip>
          <a:srcRect t="17000"/>
          <a:stretch>
            <a:fillRect/>
          </a:stretch>
        </p:blipFill>
        <p:spPr bwMode="auto">
          <a:xfrm>
            <a:off x="419100" y="1474788"/>
            <a:ext cx="837565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5"/>
          <p:cNvSpPr>
            <a:spLocks noGrp="1"/>
          </p:cNvSpPr>
          <p:nvPr>
            <p:ph type="title"/>
          </p:nvPr>
        </p:nvSpPr>
        <p:spPr>
          <a:xfrm>
            <a:off x="158750" y="198288"/>
            <a:ext cx="8970950" cy="1123874"/>
          </a:xfrm>
        </p:spPr>
        <p:txBody>
          <a:bodyPr/>
          <a:lstStyle/>
          <a:p>
            <a:pPr eaLnBrk="1" hangingPunct="1">
              <a:defRPr/>
            </a:pPr>
            <a:r>
              <a:rPr lang="en-US" sz="2800" dirty="0" smtClean="0"/>
              <a:t>Principales possibilités d'intégrer le CBM dans les systèmes MRV et NFMS</a:t>
            </a:r>
            <a:endParaRPr lang="fr-CA" sz="2800" dirty="0" smtClean="0">
              <a:ea typeface="+mj-ea"/>
            </a:endParaRPr>
          </a:p>
        </p:txBody>
      </p:sp>
      <p:sp>
        <p:nvSpPr>
          <p:cNvPr id="46085" name="Rectángulo 7"/>
          <p:cNvSpPr>
            <a:spLocks noChangeArrowheads="1"/>
          </p:cNvSpPr>
          <p:nvPr/>
        </p:nvSpPr>
        <p:spPr bwMode="auto">
          <a:xfrm>
            <a:off x="174625" y="5495925"/>
            <a:ext cx="876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endParaRPr lang="es-ES_tradnl" altLang="en-US" dirty="0"/>
          </a:p>
        </p:txBody>
      </p:sp>
      <p:sp>
        <p:nvSpPr>
          <p:cNvPr id="5" name="CuadroTexto 15"/>
          <p:cNvSpPr txBox="1">
            <a:spLocks noChangeArrowheads="1"/>
          </p:cNvSpPr>
          <p:nvPr/>
        </p:nvSpPr>
        <p:spPr bwMode="auto">
          <a:xfrm>
            <a:off x="4808314" y="5757645"/>
            <a:ext cx="22316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 altLang="en-US" sz="1200" dirty="0"/>
              <a:t>Inspiré de Balderas Torres (</a:t>
            </a:r>
            <a:r>
              <a:rPr lang="es-ES" altLang="en-US" sz="1200" dirty="0" smtClean="0"/>
              <a:t>2014)</a:t>
            </a:r>
            <a:endParaRPr lang="es-ES" alt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143" y="230187"/>
            <a:ext cx="8662295" cy="1353086"/>
          </a:xfrm>
        </p:spPr>
        <p:txBody>
          <a:bodyPr/>
          <a:lstStyle/>
          <a:p>
            <a:pPr eaLnBrk="1" hangingPunct="1">
              <a:defRPr/>
            </a:pPr>
            <a:r>
              <a:rPr dirty="0" smtClean="0"/>
              <a:t>Possibilité 1. Collecte de données auprès des programmes publics</a:t>
            </a:r>
            <a:endParaRPr lang="fr-CA" dirty="0">
              <a:ea typeface="+mj-ea"/>
            </a:endParaRPr>
          </a:p>
        </p:txBody>
      </p:sp>
      <p:sp>
        <p:nvSpPr>
          <p:cNvPr id="48132" name="Marcador de texto 2"/>
          <p:cNvSpPr>
            <a:spLocks noGrp="1"/>
          </p:cNvSpPr>
          <p:nvPr>
            <p:ph type="body" sz="quarter" idx="10"/>
          </p:nvPr>
        </p:nvSpPr>
        <p:spPr>
          <a:xfrm>
            <a:off x="190500" y="1712065"/>
            <a:ext cx="4562475" cy="4089400"/>
          </a:xfrm>
        </p:spPr>
        <p:txBody>
          <a:bodyPr/>
          <a:lstStyle/>
          <a:p>
            <a:pPr eaLnBrk="1" hangingPunct="1"/>
            <a:r>
              <a:rPr lang="es-MX" altLang="en-US" sz="1800" dirty="0" smtClean="0">
                <a:solidFill>
                  <a:schemeClr val="tx1"/>
                </a:solidFill>
              </a:rPr>
              <a:t>Activités menées pour accroître la taille de l'échantillon d'inventaires de forêts :</a:t>
            </a:r>
          </a:p>
          <a:p>
            <a:pPr lvl="1" eaLnBrk="1" hangingPunct="1"/>
            <a:r>
              <a:rPr lang="es-MX" altLang="en-US" sz="1800" dirty="0" smtClean="0">
                <a:solidFill>
                  <a:schemeClr val="tx1"/>
                </a:solidFill>
              </a:rPr>
              <a:t>Brigades communautaires</a:t>
            </a:r>
          </a:p>
          <a:p>
            <a:pPr lvl="1" eaLnBrk="1" hangingPunct="1"/>
            <a:r>
              <a:rPr lang="es-MX" altLang="en-US" sz="1800" dirty="0" smtClean="0">
                <a:solidFill>
                  <a:schemeClr val="tx1"/>
                </a:solidFill>
              </a:rPr>
              <a:t>Partie intégrante de programmes existants (PES, conservation, CFM, etc.)</a:t>
            </a:r>
          </a:p>
          <a:p>
            <a:pPr eaLnBrk="1" hangingPunct="1"/>
            <a:r>
              <a:rPr lang="es-MX" altLang="en-US" sz="1800" dirty="0" smtClean="0">
                <a:solidFill>
                  <a:schemeClr val="tx1"/>
                </a:solidFill>
              </a:rPr>
              <a:t>Principale retombée : rémunération des brigades, accès aux programmes publics.</a:t>
            </a:r>
          </a:p>
          <a:p>
            <a:pPr eaLnBrk="1" hangingPunct="1"/>
            <a:r>
              <a:rPr lang="es-MX" altLang="en-US" sz="1800" dirty="0" smtClean="0">
                <a:solidFill>
                  <a:schemeClr val="tx1"/>
                </a:solidFill>
              </a:rPr>
              <a:t>Plus facile d'aligner les protocoles sur les systèmes nationaux.</a:t>
            </a:r>
            <a:endParaRPr lang="fr-CA" altLang="en-US" sz="1800" dirty="0" smtClean="0">
              <a:solidFill>
                <a:schemeClr val="tx1"/>
              </a:solidFill>
              <a:ea typeface="ＭＳ Ｐゴシック" pitchFamily="34" charset="-128"/>
            </a:endParaRPr>
          </a:p>
        </p:txBody>
      </p:sp>
      <p:pic>
        <p:nvPicPr>
          <p:cNvPr id="48133" name="Picture 1" descr="J:\Docs twinned Feb 28\Work\Kyoto project\Images\Kyoto Images\Senegal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993900"/>
            <a:ext cx="418465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6518" y="66624"/>
            <a:ext cx="8442796" cy="1866047"/>
          </a:xfrm>
        </p:spPr>
        <p:txBody>
          <a:bodyPr/>
          <a:lstStyle/>
          <a:p>
            <a:pPr eaLnBrk="1" hangingPunct="1">
              <a:defRPr/>
            </a:pPr>
            <a:r>
              <a:rPr dirty="0" smtClean="0"/>
              <a:t>Possibilité 2. Activités motivées par l'accès aux avantages et </a:t>
            </a:r>
            <a:r>
              <a:rPr dirty="0" err="1" smtClean="0"/>
              <a:t>avantages</a:t>
            </a:r>
            <a:r>
              <a:rPr dirty="0" smtClean="0"/>
              <a:t> </a:t>
            </a:r>
            <a:r>
              <a:rPr lang="en-US" dirty="0" err="1" smtClean="0"/>
              <a:t>co</a:t>
            </a:r>
            <a:r>
              <a:rPr dirty="0" err="1" smtClean="0"/>
              <a:t>nnexes</a:t>
            </a:r>
            <a:r>
              <a:rPr dirty="0" smtClean="0"/>
              <a:t> au niveau local</a:t>
            </a:r>
            <a:endParaRPr lang="fr-CA" dirty="0">
              <a:ea typeface="+mj-ea"/>
            </a:endParaRPr>
          </a:p>
        </p:txBody>
      </p:sp>
      <p:sp>
        <p:nvSpPr>
          <p:cNvPr id="50180" name="Marcador de texto 2"/>
          <p:cNvSpPr>
            <a:spLocks noGrp="1"/>
          </p:cNvSpPr>
          <p:nvPr>
            <p:ph type="body" sz="quarter" idx="10"/>
          </p:nvPr>
        </p:nvSpPr>
        <p:spPr>
          <a:xfrm>
            <a:off x="476518" y="2078192"/>
            <a:ext cx="7534007" cy="4257675"/>
          </a:xfrm>
        </p:spPr>
        <p:txBody>
          <a:bodyPr/>
          <a:lstStyle/>
          <a:p>
            <a:pPr eaLnBrk="1" hangingPunct="1"/>
            <a:r>
              <a:rPr lang="es-ES" altLang="en-US" sz="2000" dirty="0" smtClean="0"/>
              <a:t>Le CBM est motivé par l'accès aux avantages directs au niveau local (p. ex. : approvisionnement en eau, bois et produits forestiers autres que le bois).</a:t>
            </a:r>
          </a:p>
          <a:p>
            <a:pPr eaLnBrk="1" hangingPunct="1"/>
            <a:r>
              <a:rPr lang="es-ES" altLang="en-US" sz="2000" dirty="0" smtClean="0"/>
              <a:t>Nécessité d'aligner les protocoles sur les systèmes nationaux.</a:t>
            </a:r>
          </a:p>
          <a:p>
            <a:pPr eaLnBrk="1" hangingPunct="1"/>
            <a:r>
              <a:rPr lang="es-ES" altLang="en-US" sz="2000" dirty="0" smtClean="0"/>
              <a:t>Nécessité d'accords sur le régime de propriété des données.</a:t>
            </a:r>
          </a:p>
          <a:p>
            <a:pPr eaLnBrk="1" hangingPunct="1"/>
            <a:r>
              <a:rPr lang="es-ES" altLang="en-US" sz="2000" dirty="0" smtClean="0"/>
              <a:t>Nécessité de veiller à un impact positif des pratiques de gestion sur le carbone.</a:t>
            </a:r>
          </a:p>
          <a:p>
            <a:pPr eaLnBrk="1" hangingPunct="1"/>
            <a:endParaRPr lang="fr-CA"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1525587"/>
          </a:xfrm>
        </p:spPr>
        <p:txBody>
          <a:bodyPr/>
          <a:lstStyle/>
          <a:p>
            <a:pPr eaLnBrk="1" hangingPunct="1">
              <a:defRPr/>
            </a:pPr>
            <a:r>
              <a:rPr dirty="0" smtClean="0"/>
              <a:t>Possibilité 3. Informations tirées des projets sur les marchés du carbone et les mécanismes de certification</a:t>
            </a:r>
            <a:endParaRPr lang="fr-CA" dirty="0">
              <a:ea typeface="+mj-ea"/>
            </a:endParaRPr>
          </a:p>
        </p:txBody>
      </p:sp>
      <p:sp>
        <p:nvSpPr>
          <p:cNvPr id="51204" name="Marcador de texto 2"/>
          <p:cNvSpPr>
            <a:spLocks noGrp="1"/>
          </p:cNvSpPr>
          <p:nvPr>
            <p:ph type="body" sz="quarter" idx="10"/>
          </p:nvPr>
        </p:nvSpPr>
        <p:spPr>
          <a:xfrm>
            <a:off x="174625" y="2051992"/>
            <a:ext cx="4905375" cy="4089400"/>
          </a:xfrm>
        </p:spPr>
        <p:txBody>
          <a:bodyPr/>
          <a:lstStyle/>
          <a:p>
            <a:pPr eaLnBrk="1" hangingPunct="1"/>
            <a:r>
              <a:rPr lang="es-ES" altLang="en-US" sz="2000" dirty="0" smtClean="0"/>
              <a:t>Les projets faisant partie de marchés du carbone ou de programmes relatifs au commerce équitable, aux produits organiques ou à la certification des produits forestiers peuvent générer des données pour les systèmes MRV.</a:t>
            </a:r>
          </a:p>
          <a:p>
            <a:pPr eaLnBrk="1" hangingPunct="1"/>
            <a:r>
              <a:rPr lang="es-ES" altLang="en-US" sz="2000" dirty="0" smtClean="0"/>
              <a:t>Les crédits d'émission de carbone</a:t>
            </a:r>
            <a:r>
              <a:rPr dirty="0" smtClean="0"/>
              <a:t> </a:t>
            </a:r>
            <a:r>
              <a:rPr lang="es-ES" altLang="en-US" sz="2000" dirty="0" smtClean="0"/>
              <a:t>peuvent comporter des avantages</a:t>
            </a:r>
            <a:r>
              <a:rPr dirty="0" smtClean="0"/>
              <a:t> </a:t>
            </a:r>
            <a:r>
              <a:rPr lang="es-ES" altLang="en-US" sz="2000" dirty="0" smtClean="0"/>
              <a:t>pour les populations locales et des primes pour les produits certifiés.</a:t>
            </a:r>
          </a:p>
          <a:p>
            <a:pPr eaLnBrk="1" hangingPunct="1"/>
            <a:endParaRPr lang="fr-CA" altLang="en-US" sz="2000" dirty="0" smtClean="0">
              <a:ea typeface="ＭＳ Ｐゴシック" pitchFamily="34" charset="-128"/>
            </a:endParaRPr>
          </a:p>
        </p:txBody>
      </p:sp>
      <p:pic>
        <p:nvPicPr>
          <p:cNvPr id="51205" name="Picture 1" descr="J:\Docs twinned Feb 28\Work\Kyoto project\Images\Kyoto Images\India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900" y="2193412"/>
            <a:ext cx="356235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1093787"/>
          </a:xfrm>
        </p:spPr>
        <p:txBody>
          <a:bodyPr/>
          <a:lstStyle/>
          <a:p>
            <a:pPr eaLnBrk="1" hangingPunct="1">
              <a:defRPr/>
            </a:pPr>
            <a:r>
              <a:rPr dirty="0" smtClean="0"/>
              <a:t>Possibilité 4. Mise en application des sauvegardes</a:t>
            </a:r>
            <a:endParaRPr lang="fr-CA" dirty="0">
              <a:ea typeface="+mj-ea"/>
            </a:endParaRPr>
          </a:p>
        </p:txBody>
      </p:sp>
      <p:sp>
        <p:nvSpPr>
          <p:cNvPr id="53252" name="Marcador de texto 2"/>
          <p:cNvSpPr>
            <a:spLocks noGrp="1"/>
          </p:cNvSpPr>
          <p:nvPr>
            <p:ph type="body" sz="quarter" idx="10"/>
          </p:nvPr>
        </p:nvSpPr>
        <p:spPr>
          <a:xfrm>
            <a:off x="211138" y="1620192"/>
            <a:ext cx="3883025" cy="4600575"/>
          </a:xfrm>
        </p:spPr>
        <p:txBody>
          <a:bodyPr/>
          <a:lstStyle/>
          <a:p>
            <a:pPr eaLnBrk="1" hangingPunct="1"/>
            <a:r>
              <a:rPr lang="es-ES" altLang="en-US" dirty="0" smtClean="0"/>
              <a:t>Nécessité de documenter la mise en application des sauvegardes.</a:t>
            </a:r>
          </a:p>
          <a:p>
            <a:pPr eaLnBrk="1" hangingPunct="1"/>
            <a:r>
              <a:rPr lang="es-ES" altLang="en-US" dirty="0" smtClean="0"/>
              <a:t>Ces activités ne sont peut-être pas liées aux inventaires forestiers, mais les dossiers constitués peuvent fournir des données géographiques des régions participant activement à REDD+.</a:t>
            </a:r>
          </a:p>
        </p:txBody>
      </p:sp>
      <p:pic>
        <p:nvPicPr>
          <p:cNvPr id="53253" name="Picture 1" descr="J:\Docs twinned Feb 28\Work\Kyoto project\Images\Kyoto Images\Ind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100" y="1882775"/>
            <a:ext cx="44831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tekst 5"/>
          <p:cNvSpPr>
            <a:spLocks noGrp="1"/>
          </p:cNvSpPr>
          <p:nvPr>
            <p:ph type="body" sz="quarter" idx="10"/>
          </p:nvPr>
        </p:nvSpPr>
        <p:spPr>
          <a:xfrm>
            <a:off x="309563" y="1200150"/>
            <a:ext cx="8521700" cy="5124450"/>
          </a:xfrm>
        </p:spPr>
        <p:txBody>
          <a:bodyPr/>
          <a:lstStyle/>
          <a:p>
            <a:pPr eaLnBrk="1" hangingPunct="1">
              <a:lnSpc>
                <a:spcPct val="150000"/>
              </a:lnSpc>
            </a:pPr>
            <a:r>
              <a:rPr lang="en-US" altLang="en-US" sz="1400" dirty="0" smtClean="0"/>
              <a:t>GOFC-GOLD. 2014. </a:t>
            </a:r>
            <a:r>
              <a:rPr lang="en-US" altLang="en-US" sz="1400" i="1" dirty="0" smtClean="0"/>
              <a:t>Sourcebook</a:t>
            </a:r>
            <a:r>
              <a:rPr lang="en-US" altLang="en-US" sz="1400" dirty="0" smtClean="0"/>
              <a:t>. Section 3.4.  </a:t>
            </a:r>
          </a:p>
          <a:p>
            <a:pPr eaLnBrk="1" hangingPunct="1"/>
            <a:r>
              <a:rPr lang="en-US" altLang="en-US" sz="1400" dirty="0" smtClean="0"/>
              <a:t>GIEC (Groupe d’experts intergouvernemental sur l’évolution du climat)  2003. </a:t>
            </a:r>
            <a:r>
              <a:rPr lang="en-US" altLang="en-US" sz="1400" i="1" dirty="0" smtClean="0"/>
              <a:t>Recommandations en matière de bonnes pratiques pour le secteur de l’utilisation des terres, changements d’affectation des terres et foresterie.</a:t>
            </a:r>
          </a:p>
          <a:p>
            <a:pPr eaLnBrk="1" hangingPunct="1"/>
            <a:r>
              <a:rPr lang="en-US" altLang="en-US" sz="1400" dirty="0" smtClean="0"/>
              <a:t>Skutsch, M. 2011. </a:t>
            </a:r>
            <a:r>
              <a:rPr lang="en-US" altLang="en-US" sz="1400" i="1" dirty="0" smtClean="0"/>
              <a:t>Community Forest Monitoring for the Carbon Market: Opportunities under REDD+.</a:t>
            </a:r>
          </a:p>
          <a:p>
            <a:pPr eaLnBrk="1" hangingPunct="1"/>
            <a:r>
              <a:rPr lang="en-US" altLang="en-US" sz="1400" dirty="0" smtClean="0"/>
              <a:t>Danielsen et al. 2013.  “Community Monitoring for REDD+: International Promises and Field Realities</a:t>
            </a:r>
            <a:r>
              <a:rPr lang="en-US" altLang="en-US" sz="1400" i="1" dirty="0" smtClean="0"/>
              <a:t>.” Ecology and Society</a:t>
            </a:r>
            <a:r>
              <a:rPr lang="en-US" altLang="en-US" sz="1400" dirty="0" smtClean="0"/>
              <a:t>. </a:t>
            </a:r>
          </a:p>
          <a:p>
            <a:pPr eaLnBrk="1" hangingPunct="1"/>
            <a:r>
              <a:rPr lang="en-US" altLang="en-US" sz="1400" dirty="0" smtClean="0"/>
              <a:t>FCPF (Fonds de partenariat pour la réduction des émissions dues à la déforestation). 2011. “Linking Community Monitoring to National Measurement, Reporting, and Verification for REDD+.”  Compte rendu d'un atelier du FCPF. </a:t>
            </a:r>
          </a:p>
        </p:txBody>
      </p:sp>
      <p:sp>
        <p:nvSpPr>
          <p:cNvPr id="7" name="Titel 1"/>
          <p:cNvSpPr>
            <a:spLocks noGrp="1"/>
          </p:cNvSpPr>
          <p:nvPr>
            <p:ph type="title"/>
          </p:nvPr>
        </p:nvSpPr>
        <p:spPr>
          <a:xfrm>
            <a:off x="491642" y="230188"/>
            <a:ext cx="8442796" cy="791650"/>
          </a:xfrm>
        </p:spPr>
        <p:txBody>
          <a:bodyPr/>
          <a:lstStyle/>
          <a:p>
            <a:pPr eaLnBrk="1" hangingPunct="1">
              <a:defRPr/>
            </a:pPr>
            <a:r>
              <a:rPr lang="en-US" dirty="0" smtClean="0">
                <a:solidFill>
                  <a:schemeClr val="tx1"/>
                </a:solidFill>
              </a:rPr>
              <a:t>Documents de référence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p:cNvSpPr>
          <p:nvPr>
            <p:ph type="body" idx="4294967295"/>
          </p:nvPr>
        </p:nvSpPr>
        <p:spPr>
          <a:xfrm>
            <a:off x="200025" y="1162050"/>
            <a:ext cx="8763000" cy="4248150"/>
          </a:xfrm>
        </p:spPr>
        <p:txBody>
          <a:bodyPr/>
          <a:lstStyle/>
          <a:p>
            <a:r>
              <a:rPr lang="es-MX" altLang="en-US" i="1" dirty="0" smtClean="0"/>
              <a:t>À votre avis, lesquelles parmi les possibilités relatives au CBM identifiées seraient les plus utiles dans le cas de votre pays ?  Répondez aux questions suivantes </a:t>
            </a:r>
            <a:r>
              <a:rPr lang="es-MX" altLang="en-US" dirty="0" smtClean="0"/>
              <a:t>: </a:t>
            </a:r>
          </a:p>
          <a:p>
            <a:pPr marL="457200" lvl="1" eaLnBrk="1" hangingPunct="1"/>
            <a:r>
              <a:rPr lang="en-GB" altLang="en-US" sz="1800" dirty="0" smtClean="0"/>
              <a:t>Existe-t-il des programmes publics ayant pour cibles la gestion des forêts communautaires/les pratiques de conservation ? </a:t>
            </a:r>
            <a:endParaRPr lang="fr-CA" altLang="en-US" sz="1800" dirty="0" smtClean="0">
              <a:ea typeface="ＭＳ Ｐゴシック" pitchFamily="34" charset="-128"/>
            </a:endParaRPr>
          </a:p>
          <a:p>
            <a:pPr marL="457200" lvl="1" eaLnBrk="1" hangingPunct="1"/>
            <a:r>
              <a:rPr lang="en-GB" altLang="en-US" sz="1800" dirty="0" smtClean="0"/>
              <a:t>Existe-t-il des pratiques de CFM dans lesquelles la mise en application est menée par les populations locales ? Les populations locales sont-elles intéressées par la prestation de services environnementaux particuliers au niveau local ?</a:t>
            </a:r>
            <a:endParaRPr lang="fr-CA" altLang="en-US" sz="1800" dirty="0" smtClean="0">
              <a:ea typeface="ＭＳ Ｐゴシック" pitchFamily="34" charset="-128"/>
            </a:endParaRPr>
          </a:p>
          <a:p>
            <a:pPr marL="457200" lvl="1" eaLnBrk="1" hangingPunct="1"/>
            <a:r>
              <a:rPr lang="en-GB" altLang="en-US" sz="1800" dirty="0" smtClean="0"/>
              <a:t>Les populations locales participent-elles à des marchés du carbone ou des programmes de certification ?</a:t>
            </a:r>
          </a:p>
          <a:p>
            <a:pPr marL="457200" lvl="1" eaLnBrk="1" hangingPunct="1"/>
            <a:r>
              <a:rPr lang="en-GB" altLang="en-US" sz="1800" dirty="0" smtClean="0"/>
              <a:t>Les populations locales participent-elles activement à la mise en œuvre de REDD+ ? Comment constituer des dossiers sur la participation ?</a:t>
            </a:r>
          </a:p>
          <a:p>
            <a:endParaRPr lang="fr-CA" altLang="en-US" sz="1400" dirty="0" smtClean="0">
              <a:ea typeface="ＭＳ Ｐゴシック" pitchFamily="34" charset="-128"/>
            </a:endParaRPr>
          </a:p>
        </p:txBody>
      </p:sp>
      <p:sp>
        <p:nvSpPr>
          <p:cNvPr id="4" name="Titel 1"/>
          <p:cNvSpPr>
            <a:spLocks noGrp="1"/>
          </p:cNvSpPr>
          <p:nvPr>
            <p:ph type="title"/>
          </p:nvPr>
        </p:nvSpPr>
        <p:spPr>
          <a:xfrm>
            <a:off x="222250" y="150319"/>
            <a:ext cx="8712188" cy="831576"/>
          </a:xfrm>
        </p:spPr>
        <p:txBody>
          <a:bodyPr/>
          <a:lstStyle/>
          <a:p>
            <a:pPr eaLnBrk="1" hangingPunct="1">
              <a:defRPr/>
            </a:pPr>
            <a:r>
              <a:rPr dirty="0" smtClean="0"/>
              <a:t>Discussion 1</a:t>
            </a:r>
            <a:endParaRPr lang="fr-CA" sz="2800" dirty="0" smtClean="0">
              <a:ea typeface="+mj-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9"/>
            <a:ext cx="8442796" cy="833436"/>
          </a:xfrm>
        </p:spPr>
        <p:txBody>
          <a:bodyPr/>
          <a:lstStyle/>
          <a:p>
            <a:pPr eaLnBrk="1" hangingPunct="1">
              <a:defRPr/>
            </a:pPr>
            <a:r>
              <a:rPr dirty="0" smtClean="0"/>
              <a:t>Discussion 2 </a:t>
            </a:r>
            <a:endParaRPr lang="fr-CA" dirty="0" smtClean="0">
              <a:ea typeface="+mj-ea"/>
            </a:endParaRPr>
          </a:p>
        </p:txBody>
      </p:sp>
      <p:sp>
        <p:nvSpPr>
          <p:cNvPr id="56324" name="Marcador de texto 2"/>
          <p:cNvSpPr>
            <a:spLocks noGrp="1"/>
          </p:cNvSpPr>
          <p:nvPr>
            <p:ph type="body" sz="quarter" idx="10"/>
          </p:nvPr>
        </p:nvSpPr>
        <p:spPr>
          <a:xfrm>
            <a:off x="363538" y="1425575"/>
            <a:ext cx="8472487" cy="4403725"/>
          </a:xfrm>
        </p:spPr>
        <p:txBody>
          <a:bodyPr/>
          <a:lstStyle/>
          <a:p>
            <a:pPr eaLnBrk="1" hangingPunct="1">
              <a:buFont typeface="Wingdings" pitchFamily="2" charset="2"/>
              <a:buNone/>
            </a:pPr>
            <a:r>
              <a:rPr lang="en-GB" altLang="en-US" sz="2000" dirty="0" smtClean="0"/>
              <a:t>Le CBM n'est possible que dans les zones où les populations locales participent activement à la gestion des forêts communautaires et/ou aux activités de REDD+ : </a:t>
            </a:r>
          </a:p>
          <a:p>
            <a:pPr eaLnBrk="1" hangingPunct="1"/>
            <a:r>
              <a:rPr lang="en-GB" altLang="en-US" sz="2000" dirty="0" smtClean="0"/>
              <a:t>Quelle proportion du territoire national pourrait bénéficier d'un tel suivi ? Des données parcellaires seraient-elles utiles ?</a:t>
            </a:r>
          </a:p>
          <a:p>
            <a:pPr eaLnBrk="1" hangingPunct="1"/>
            <a:r>
              <a:rPr lang="en-US" altLang="en-US" sz="2000" dirty="0" smtClean="0"/>
              <a:t>Est-il possible de faire du CBM une condition obligatoire pour participer à REDD+, et le devrait-on ?  </a:t>
            </a:r>
          </a:p>
          <a:p>
            <a:pPr eaLnBrk="1" hangingPunct="1"/>
            <a:r>
              <a:rPr lang="en-US" altLang="en-US" sz="2000" dirty="0" smtClean="0"/>
              <a:t>Devrait-on rémunérer des gens pour le faire (indépendamment de tout financement décaissé pour la gestion forestière proprement dite ou pour les émissions de carbone) ?</a:t>
            </a:r>
            <a:endParaRPr lang="fr-CA"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altLang="en-US" dirty="0" smtClean="0">
                <a:latin typeface="Verdana" pitchFamily="34" charset="0"/>
              </a:rPr>
              <a:t>Plan de présentation du module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Pourquoi le suivi à l'échelon local (CBM) doit-il faire partie du suivi de REDD+ au niveau national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Comment le suivi à l'échelon local peut-il s'articuler avec le système national de suivi forestier (NFMS) ?</a:t>
            </a:r>
          </a:p>
          <a:p>
            <a:pPr marL="457200" indent="-457200" eaLnBrk="1" hangingPunct="1">
              <a:lnSpc>
                <a:spcPct val="100000"/>
              </a:lnSpc>
              <a:buSzPct val="100000"/>
              <a:buFont typeface="Verdana" pitchFamily="34" charset="0"/>
              <a:buAutoNum type="arabicPeriod"/>
            </a:pPr>
            <a:r>
              <a:rPr lang="en-GB" altLang="en-US" sz="1800" b="1" dirty="0" smtClean="0"/>
              <a:t>Établissement de protocoles pour le suivi à l'échelon local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Suivi de variables autres que les variables liées à l'émission de carbone</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Comment alimenter une base de données nationale avec des données du niveau local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Autres questions : vérification et base de partage des avantages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Combien coûte le suivi à l'échelon local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Planification d'un exercice de suivi à l'échelon local</a:t>
            </a:r>
          </a:p>
          <a:p>
            <a:pPr marL="457200" indent="-457200" eaLnBrk="1" hangingPunct="1">
              <a:lnSpc>
                <a:spcPct val="100000"/>
              </a:lnSpc>
              <a:buSzPct val="100000"/>
              <a:buFont typeface="Verdana" pitchFamily="34" charset="0"/>
              <a:buAutoNum type="arabicPeriod"/>
            </a:pPr>
            <a:endParaRPr lang="fr-CA" altLang="en-US" sz="180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eaLnBrk="1" hangingPunct="1">
              <a:defRPr/>
            </a:pPr>
            <a:r>
              <a:rPr dirty="0" smtClean="0"/>
              <a:t>Protocoles normalisés pour le CBM</a:t>
            </a:r>
          </a:p>
        </p:txBody>
      </p:sp>
      <p:sp>
        <p:nvSpPr>
          <p:cNvPr id="30725" name="Tijdelijke aanduiding voor tekst 2"/>
          <p:cNvSpPr>
            <a:spLocks noGrp="1"/>
          </p:cNvSpPr>
          <p:nvPr>
            <p:ph type="body" sz="quarter" idx="10"/>
          </p:nvPr>
        </p:nvSpPr>
        <p:spPr>
          <a:xfrm>
            <a:off x="142875" y="1362075"/>
            <a:ext cx="9001125" cy="4654550"/>
          </a:xfrm>
        </p:spPr>
        <p:txBody>
          <a:bodyPr/>
          <a:lstStyle/>
          <a:p>
            <a:pPr eaLnBrk="1" hangingPunct="1">
              <a:lnSpc>
                <a:spcPct val="100000"/>
              </a:lnSpc>
            </a:pPr>
            <a:r>
              <a:rPr lang="en-US" sz="1800" dirty="0" smtClean="0">
                <a:latin typeface="Verdana" charset="0"/>
              </a:rPr>
              <a:t>Les données doivent être compatibles avec le NFMS.</a:t>
            </a:r>
          </a:p>
          <a:p>
            <a:pPr eaLnBrk="1" hangingPunct="1">
              <a:lnSpc>
                <a:spcPct val="100000"/>
              </a:lnSpc>
            </a:pPr>
            <a:r>
              <a:rPr lang="en-US" sz="1800" dirty="0" smtClean="0">
                <a:latin typeface="Verdana" charset="0"/>
              </a:rPr>
              <a:t>Il est nécessaire que les données facilitent les comparaisons et l'évaluation entre différentes interventions REDD+.</a:t>
            </a:r>
            <a:endParaRPr lang="fr-CA" sz="1800" dirty="0">
              <a:latin typeface="Verdana" charset="0"/>
            </a:endParaRPr>
          </a:p>
          <a:p>
            <a:pPr eaLnBrk="1" hangingPunct="1">
              <a:lnSpc>
                <a:spcPct val="100000"/>
              </a:lnSpc>
            </a:pPr>
            <a:r>
              <a:rPr lang="en-US" sz="1800" dirty="0">
                <a:latin typeface="Verdana" charset="0"/>
              </a:rPr>
              <a:t>Des protocoles normalisés (c.-à-d., variables et méthodes) sont nécessaires.</a:t>
            </a:r>
          </a:p>
          <a:p>
            <a:pPr eaLnBrk="1" hangingPunct="1">
              <a:lnSpc>
                <a:spcPct val="100000"/>
              </a:lnSpc>
            </a:pPr>
            <a:r>
              <a:rPr lang="en-US" sz="1800" dirty="0" smtClean="0">
                <a:latin typeface="Verdana" charset="0"/>
              </a:rPr>
              <a:t>Il faut des méthodes pour déterminer les stocks et la variation des stocks dans les parcelles (méthode de « l'écart de stock »).</a:t>
            </a:r>
          </a:p>
          <a:p>
            <a:pPr eaLnBrk="1" hangingPunct="1">
              <a:lnSpc>
                <a:spcPct val="100000"/>
              </a:lnSpc>
            </a:pPr>
            <a:r>
              <a:rPr lang="en-US" sz="1800" dirty="0" smtClean="0">
                <a:latin typeface="Verdana" charset="0"/>
              </a:rPr>
              <a:t>Les statistiques sur les pratiques de gestion peuvent aussi comporter des informations permettant d'évaluer les émissions et les absorptions (méthode dite des « gains et pertes »).</a:t>
            </a:r>
          </a:p>
          <a:p>
            <a:pPr eaLnBrk="1" hangingPunct="1">
              <a:lnSpc>
                <a:spcPct val="100000"/>
              </a:lnSpc>
            </a:pPr>
            <a:r>
              <a:rPr lang="en-US" sz="1800" dirty="0" smtClean="0">
                <a:latin typeface="Verdana" charset="0"/>
              </a:rPr>
              <a:t>Le choix des méthodes peut être temporaire, suivant le contexte local.</a:t>
            </a:r>
          </a:p>
          <a:p>
            <a:pPr eaLnBrk="1" hangingPunct="1">
              <a:lnSpc>
                <a:spcPct val="100000"/>
              </a:lnSpc>
            </a:pPr>
            <a:r>
              <a:rPr lang="en-US" sz="1800" dirty="0">
                <a:latin typeface="Verdana" charset="0"/>
              </a:rPr>
              <a:t>Ces données peuvent être ajoutées à celles sur les inventaires nationaux pour accroître la taille de l'échantillon.</a:t>
            </a:r>
            <a:endParaRPr lang="fr-CA" sz="1800" dirty="0">
              <a:latin typeface="Verdana" charset="0"/>
            </a:endParaRPr>
          </a:p>
        </p:txBody>
      </p:sp>
    </p:spTree>
    <p:extLst>
      <p:ext uri="{BB962C8B-B14F-4D97-AF65-F5344CB8AC3E}">
        <p14:creationId xmlns:p14="http://schemas.microsoft.com/office/powerpoint/2010/main" val="50862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eaLnBrk="1" hangingPunct="1">
              <a:defRPr/>
            </a:pPr>
            <a:r>
              <a:rPr dirty="0" smtClean="0"/>
              <a:t>Fonctions du CBM dans le suivi national</a:t>
            </a:r>
            <a:endParaRPr lang="fr-CA" dirty="0" smtClean="0">
              <a:ea typeface="+mj-ea"/>
            </a:endParaRPr>
          </a:p>
        </p:txBody>
      </p:sp>
      <p:sp>
        <p:nvSpPr>
          <p:cNvPr id="30725" name="Tijdelijke aanduiding voor tekst 2"/>
          <p:cNvSpPr>
            <a:spLocks noGrp="1"/>
          </p:cNvSpPr>
          <p:nvPr>
            <p:ph type="body" sz="quarter" idx="10"/>
          </p:nvPr>
        </p:nvSpPr>
        <p:spPr>
          <a:xfrm>
            <a:off x="111125" y="1403350"/>
            <a:ext cx="8905875" cy="4654550"/>
          </a:xfrm>
        </p:spPr>
        <p:txBody>
          <a:bodyPr/>
          <a:lstStyle/>
          <a:p>
            <a:pPr eaLnBrk="1" hangingPunct="1">
              <a:lnSpc>
                <a:spcPct val="100000"/>
              </a:lnSpc>
            </a:pPr>
            <a:r>
              <a:rPr dirty="0" smtClean="0"/>
              <a:t>Il est difficile d'assurer le suivi </a:t>
            </a:r>
            <a:r>
              <a:rPr lang="en-US" sz="2000" dirty="0" smtClean="0">
                <a:latin typeface="Verdana" charset="0"/>
              </a:rPr>
              <a:t>des zones forestières et du changement des affectations des zones (suivi du déboisement), </a:t>
            </a:r>
            <a:r>
              <a:rPr lang="en-US" sz="2000" dirty="0" smtClean="0">
                <a:latin typeface="Verdana" charset="0"/>
                <a:sym typeface="Wingdings" panose="05000000000000000000" pitchFamily="2" charset="2"/>
              </a:rPr>
              <a:t></a:t>
            </a:r>
            <a:r>
              <a:rPr dirty="0" smtClean="0"/>
              <a:t> </a:t>
            </a:r>
            <a:r>
              <a:rPr lang="en-US" sz="2000" dirty="0" smtClean="0">
                <a:latin typeface="Verdana" charset="0"/>
              </a:rPr>
              <a:t>notamment par télédétection.</a:t>
            </a:r>
          </a:p>
          <a:p>
            <a:pPr eaLnBrk="1" hangingPunct="1">
              <a:lnSpc>
                <a:spcPct val="100000"/>
              </a:lnSpc>
            </a:pPr>
            <a:r>
              <a:rPr lang="en-US" sz="2000" dirty="0" smtClean="0">
                <a:latin typeface="Verdana" charset="0"/>
              </a:rPr>
              <a:t>L'objectif primordial d'une étude CBM est de mesurer les réserves de carbone et les variations du stock de carbone dans les forêts communautaires.</a:t>
            </a:r>
            <a:endParaRPr lang="fr-CA" sz="2000" dirty="0" smtClean="0">
              <a:solidFill>
                <a:srgbClr val="FF0000"/>
              </a:solidFill>
              <a:latin typeface="Verdana" charset="0"/>
            </a:endParaRPr>
          </a:p>
          <a:p>
            <a:pPr eaLnBrk="1" hangingPunct="1">
              <a:lnSpc>
                <a:spcPct val="100000"/>
              </a:lnSpc>
            </a:pPr>
            <a:r>
              <a:rPr lang="en-US" sz="2000" dirty="0" smtClean="0">
                <a:latin typeface="Verdana" charset="0"/>
              </a:rPr>
              <a:t>Le CBM peut aussi fournir des informations géographiques sur les zones forestières sous gestion (c.-à-d., établissement participatif de </a:t>
            </a:r>
            <a:r>
              <a:rPr lang="en-US" sz="2000" dirty="0" err="1" smtClean="0">
                <a:latin typeface="Verdana" charset="0"/>
              </a:rPr>
              <a:t>cartes</a:t>
            </a:r>
            <a:r>
              <a:rPr lang="en-US" sz="2000" dirty="0" smtClean="0">
                <a:latin typeface="Verdana" charset="0"/>
              </a:rPr>
              <a:t>).</a:t>
            </a:r>
          </a:p>
          <a:p>
            <a:pPr eaLnBrk="1" hangingPunct="1">
              <a:lnSpc>
                <a:spcPct val="100000"/>
              </a:lnSpc>
            </a:pPr>
            <a:r>
              <a:rPr lang="en-US" sz="2000" dirty="0" smtClean="0">
                <a:latin typeface="Verdana" charset="0"/>
              </a:rPr>
              <a:t>Les nouvelles zones déboisées peuvent aussi être incluses.</a:t>
            </a:r>
          </a:p>
          <a:p>
            <a:pPr eaLnBrk="1" hangingPunct="1">
              <a:lnSpc>
                <a:spcPct val="100000"/>
              </a:lnSpc>
            </a:pPr>
            <a:r>
              <a:rPr lang="en-US" sz="2000" dirty="0" smtClean="0">
                <a:latin typeface="Verdana" charset="0"/>
              </a:rPr>
              <a:t>Le CBM permet d'identifier de manière précise les trajectoires de forêts et appuie l'analyse des facteurs d'émission.</a:t>
            </a:r>
            <a:endParaRPr lang="fr-CA" sz="2000" dirty="0">
              <a:latin typeface="Verdana" charset="0"/>
            </a:endParaRPr>
          </a:p>
        </p:txBody>
      </p:sp>
    </p:spTree>
    <p:extLst>
      <p:ext uri="{BB962C8B-B14F-4D97-AF65-F5344CB8AC3E}">
        <p14:creationId xmlns:p14="http://schemas.microsoft.com/office/powerpoint/2010/main" val="4291362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4000" y="231595"/>
            <a:ext cx="8680438" cy="840125"/>
          </a:xfrm>
        </p:spPr>
        <p:txBody>
          <a:bodyPr/>
          <a:lstStyle/>
          <a:p>
            <a:pPr eaLnBrk="1" hangingPunct="1">
              <a:defRPr/>
            </a:pPr>
            <a:r>
              <a:rPr dirty="0" smtClean="0"/>
              <a:t>Approches générales d'établissement des protocoles (1)</a:t>
            </a:r>
            <a:endParaRPr lang="fr-CA" dirty="0" smtClean="0">
              <a:ea typeface="+mj-ea"/>
            </a:endParaRPr>
          </a:p>
        </p:txBody>
      </p:sp>
      <p:sp>
        <p:nvSpPr>
          <p:cNvPr id="31749" name="Marcador de texto 2"/>
          <p:cNvSpPr>
            <a:spLocks noGrp="1"/>
          </p:cNvSpPr>
          <p:nvPr>
            <p:ph type="body" sz="quarter" idx="10"/>
          </p:nvPr>
        </p:nvSpPr>
        <p:spPr>
          <a:xfrm>
            <a:off x="169863" y="1323975"/>
            <a:ext cx="8974137" cy="4210050"/>
          </a:xfrm>
        </p:spPr>
        <p:txBody>
          <a:bodyPr/>
          <a:lstStyle/>
          <a:p>
            <a:pPr marL="0" indent="0" eaLnBrk="1" hangingPunct="1">
              <a:lnSpc>
                <a:spcPct val="100000"/>
              </a:lnSpc>
              <a:buFont typeface="Wingdings" charset="0"/>
              <a:buNone/>
              <a:defRPr/>
            </a:pPr>
            <a:r>
              <a:rPr lang="en-US" sz="1800" dirty="0" smtClean="0">
                <a:latin typeface="Verdana" charset="0"/>
              </a:rPr>
              <a:t>Méthodes d'estimation des stocks de carbone :</a:t>
            </a:r>
            <a:endParaRPr lang="fr-CA" sz="2000" dirty="0">
              <a:latin typeface="Verdana" charset="0"/>
            </a:endParaRPr>
          </a:p>
          <a:p>
            <a:pPr eaLnBrk="1" hangingPunct="1">
              <a:lnSpc>
                <a:spcPct val="100000"/>
              </a:lnSpc>
              <a:defRPr/>
            </a:pPr>
            <a:r>
              <a:rPr lang="en-US" sz="1600" dirty="0" smtClean="0">
                <a:latin typeface="Verdana" charset="0"/>
              </a:rPr>
              <a:t>Établir un inventaire forestier et collecter des données arbre par arbre, notamment le diamètre à hauteur de poitrine ou DHP (avec un pied à coulisse/mètre à mesurer) et la hauteur (avec un clinomètre). Utiliser plus tard des équations allométriques pour estimer la biomasse. Consulter le manuel fourni pour cette formation ou l'un quelconque des manuels suivants :</a:t>
            </a:r>
          </a:p>
          <a:p>
            <a:pPr>
              <a:lnSpc>
                <a:spcPts val="1500"/>
              </a:lnSpc>
              <a:buFont typeface="Wingdings" charset="0"/>
              <a:buChar char="§"/>
              <a:defRPr/>
            </a:pPr>
            <a:r>
              <a:rPr lang="en-US" sz="1400" dirty="0" smtClean="0"/>
              <a:t>Institut de recherche Woods Hole Research Center: </a:t>
            </a:r>
            <a:r>
              <a:rPr lang="en-US" sz="1400" u="sng" dirty="0" smtClean="0">
                <a:hlinkClick r:id="rId3"/>
              </a:rPr>
              <a:t>http://www.whrc.org/resources/fieldguides/carbon/pdf/chapter6.pdf</a:t>
            </a:r>
            <a:r>
              <a:rPr lang="en-US" sz="1400" u="sng" dirty="0" smtClean="0"/>
              <a:t>.</a:t>
            </a:r>
            <a:endParaRPr lang="fr-CA" sz="1400" dirty="0" smtClean="0"/>
          </a:p>
          <a:p>
            <a:pPr>
              <a:lnSpc>
                <a:spcPts val="1500"/>
              </a:lnSpc>
              <a:buFont typeface="Wingdings" charset="0"/>
              <a:buChar char="§"/>
              <a:defRPr/>
            </a:pPr>
            <a:r>
              <a:rPr lang="en-US" sz="1400" dirty="0" smtClean="0"/>
              <a:t>Le projet KTGAL : </a:t>
            </a:r>
            <a:r>
              <a:rPr lang="en-US" sz="1400" u="sng" dirty="0" smtClean="0">
                <a:hlinkClick r:id="rId4"/>
              </a:rPr>
              <a:t>http://www.communitycarbonforestry.org/</a:t>
            </a:r>
            <a:r>
              <a:rPr lang="en-US" sz="1400" dirty="0"/>
              <a:t>. Lien situé sous rubriques « Resources », « Community Monitoring »</a:t>
            </a:r>
            <a:r>
              <a:rPr dirty="0" smtClean="0"/>
              <a:t> </a:t>
            </a:r>
            <a:endParaRPr lang="fr-CA" sz="1400" dirty="0" smtClean="0"/>
          </a:p>
          <a:p>
            <a:pPr>
              <a:lnSpc>
                <a:spcPts val="1500"/>
              </a:lnSpc>
              <a:buFont typeface="Wingdings" charset="0"/>
              <a:buChar char="§"/>
              <a:defRPr/>
            </a:pPr>
            <a:r>
              <a:rPr lang="en-US" sz="1400" dirty="0" smtClean="0"/>
              <a:t>Réseau ANSAB basé au Népal : </a:t>
            </a:r>
            <a:r>
              <a:rPr lang="en-US" sz="1400" u="sng" dirty="0" smtClean="0">
                <a:hlinkClick r:id="rId5"/>
              </a:rPr>
              <a:t>http://www.ansab.org/wp-content/uploads/2010/08/Carbon-Measurement-Guideline-REDD-final.pdf</a:t>
            </a:r>
            <a:r>
              <a:rPr lang="en-US" sz="1400" dirty="0"/>
              <a:t>.</a:t>
            </a:r>
            <a:endParaRPr lang="fr-CA" sz="1400" dirty="0" smtClean="0"/>
          </a:p>
          <a:p>
            <a:pPr>
              <a:lnSpc>
                <a:spcPts val="1500"/>
              </a:lnSpc>
              <a:buFont typeface="Wingdings" charset="0"/>
              <a:buChar char="§"/>
              <a:defRPr/>
            </a:pPr>
            <a:r>
              <a:rPr lang="en-US" sz="1400" dirty="0" smtClean="0"/>
              <a:t>REDD ONU Viet Nam : </a:t>
            </a:r>
            <a:r>
              <a:rPr lang="en-US" sz="1400" u="sng" dirty="0" smtClean="0">
                <a:hlinkClick r:id="rId6"/>
              </a:rPr>
              <a:t>http://www.un.org.vn/en/component/docman/cat_view/130-un-viet-nam-joint-publications/209-climate-change-joint-un-publications.html?orderby=dmdate_published</a:t>
            </a:r>
            <a:r>
              <a:rPr lang="en-US" sz="1400" u="sng" dirty="0" smtClean="0"/>
              <a:t>.</a:t>
            </a:r>
            <a:endParaRPr lang="fr-CA" sz="1400" dirty="0" smtClean="0"/>
          </a:p>
          <a:p>
            <a:pPr>
              <a:lnSpc>
                <a:spcPts val="1500"/>
              </a:lnSpc>
              <a:buFont typeface="Wingdings" charset="0"/>
              <a:buChar char="§"/>
              <a:defRPr/>
            </a:pPr>
            <a:r>
              <a:rPr lang="en-US" sz="1400" dirty="0" smtClean="0"/>
              <a:t>Winrock International : h</a:t>
            </a:r>
            <a:r>
              <a:rPr lang="en-US" sz="1400" u="sng" dirty="0" smtClean="0">
                <a:hlinkClick r:id="rId7"/>
              </a:rPr>
              <a:t>ttp://202.99.63.183/tanhui/thjl/Winrock%20International%20%E7%A2%B3%E7%9B%91%E6%B5%8B%E6%8C%87%E5%8D%97.pdf</a:t>
            </a:r>
            <a:r>
              <a:rPr lang="en-US" sz="1400" dirty="0"/>
              <a:t>.</a:t>
            </a:r>
            <a:endParaRPr lang="fr-CA" sz="1400" dirty="0" smtClean="0"/>
          </a:p>
          <a:p>
            <a:pPr marL="0" indent="0" eaLnBrk="1" hangingPunct="1">
              <a:lnSpc>
                <a:spcPct val="100000"/>
              </a:lnSpc>
              <a:buFont typeface="Wingdings" charset="0"/>
              <a:buChar char="§"/>
              <a:defRPr/>
            </a:pPr>
            <a:endParaRPr lang="fr-CA" sz="1600" dirty="0">
              <a:solidFill>
                <a:srgbClr val="FF0000"/>
              </a:solidFill>
              <a:latin typeface="Verdana"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0688" y="147484"/>
            <a:ext cx="8521700" cy="942493"/>
          </a:xfrm>
        </p:spPr>
        <p:txBody>
          <a:bodyPr/>
          <a:lstStyle/>
          <a:p>
            <a:pPr>
              <a:defRPr/>
            </a:pPr>
            <a:r>
              <a:rPr dirty="0" smtClean="0"/>
              <a:t>Approches générales d'établissement des protocoles (2)</a:t>
            </a:r>
            <a:endParaRPr lang="fr-CA" dirty="0"/>
          </a:p>
        </p:txBody>
      </p:sp>
      <p:sp>
        <p:nvSpPr>
          <p:cNvPr id="3" name="2 Marcador de texto"/>
          <p:cNvSpPr>
            <a:spLocks noGrp="1"/>
          </p:cNvSpPr>
          <p:nvPr>
            <p:ph type="body" sz="quarter" idx="10"/>
          </p:nvPr>
        </p:nvSpPr>
        <p:spPr>
          <a:xfrm>
            <a:off x="420688" y="1463676"/>
            <a:ext cx="8521700" cy="4441824"/>
          </a:xfrm>
        </p:spPr>
        <p:txBody>
          <a:bodyPr/>
          <a:lstStyle/>
          <a:p>
            <a:pPr eaLnBrk="1" hangingPunct="1">
              <a:lnSpc>
                <a:spcPct val="100000"/>
              </a:lnSpc>
              <a:defRPr/>
            </a:pPr>
            <a:r>
              <a:rPr lang="en-US" sz="1900" dirty="0" smtClean="0">
                <a:latin typeface="Verdana" charset="0"/>
              </a:rPr>
              <a:t>Définir des parcelles de prise de mesures pour déterminer visuellement la surface terrière (avec un relascope) et appliquer les équations allométriques modifiées pour estimer la biomasse.</a:t>
            </a:r>
          </a:p>
          <a:p>
            <a:pPr eaLnBrk="1" hangingPunct="1">
              <a:lnSpc>
                <a:spcPct val="100000"/>
              </a:lnSpc>
              <a:defRPr/>
            </a:pPr>
            <a:r>
              <a:rPr lang="en-US" sz="1900" dirty="0">
                <a:latin typeface="Verdana" charset="0"/>
              </a:rPr>
              <a:t>Obtenir des chiffres sur le volume de bois et appliquer des facteurs d'expansion de la biomasse (visuellement ou par télédétection, c.-à-d. par drones et/ou LiDAR)</a:t>
            </a:r>
          </a:p>
          <a:p>
            <a:pPr marL="0" indent="0" eaLnBrk="1" hangingPunct="1">
              <a:lnSpc>
                <a:spcPct val="100000"/>
              </a:lnSpc>
              <a:buNone/>
              <a:defRPr/>
            </a:pPr>
            <a:r>
              <a:rPr lang="en-US" sz="1900" dirty="0" smtClean="0">
                <a:latin typeface="Verdana" charset="0"/>
              </a:rPr>
              <a:t>Méthodes d'estimation des changements dans les stocks de carbone :</a:t>
            </a:r>
            <a:endParaRPr lang="fr-CA" sz="1900" dirty="0" smtClean="0">
              <a:latin typeface="Verdana" charset="0"/>
            </a:endParaRPr>
          </a:p>
          <a:p>
            <a:pPr eaLnBrk="1" hangingPunct="1">
              <a:lnSpc>
                <a:spcPct val="100000"/>
              </a:lnSpc>
              <a:defRPr/>
            </a:pPr>
            <a:r>
              <a:rPr lang="en-US" sz="1900" dirty="0" smtClean="0">
                <a:latin typeface="Verdana" charset="0"/>
              </a:rPr>
              <a:t>Prendre des mesures répétées des stocks dans les parcelles</a:t>
            </a:r>
          </a:p>
          <a:p>
            <a:pPr eaLnBrk="1" hangingPunct="1">
              <a:lnSpc>
                <a:spcPct val="100000"/>
              </a:lnSpc>
              <a:defRPr/>
            </a:pPr>
            <a:r>
              <a:rPr lang="en-US" sz="1900" dirty="0" smtClean="0">
                <a:latin typeface="Verdana" charset="0"/>
              </a:rPr>
              <a:t>Quantifier la réduction et l'augmentation de la biomasse et du carbone dans les forêts durant une période donnée (méthode des gains et pertes) ; comprendre les pratiques de gestion et la dynamique du carbone dans la forêt ; avoir accès aux statistiques et recensements correspondants.</a:t>
            </a:r>
            <a:endParaRPr lang="fr-CA" sz="1900" dirty="0" smtClean="0">
              <a:latin typeface="Verdana" charset="0"/>
            </a:endParaRPr>
          </a:p>
          <a:p>
            <a:pPr>
              <a:buFont typeface="Wingdings" charset="0"/>
              <a:buChar char="§"/>
              <a:defRPr/>
            </a:pPr>
            <a:endParaRPr lang="fr-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0" name="Object 42"/>
          <p:cNvGraphicFramePr>
            <a:graphicFrameLocks noChangeAspect="1"/>
          </p:cNvGraphicFramePr>
          <p:nvPr>
            <p:extLst>
              <p:ext uri="{D42A27DB-BD31-4B8C-83A1-F6EECF244321}">
                <p14:modId xmlns:p14="http://schemas.microsoft.com/office/powerpoint/2010/main" val="1954359136"/>
              </p:ext>
            </p:extLst>
          </p:nvPr>
        </p:nvGraphicFramePr>
        <p:xfrm>
          <a:off x="598942" y="1705534"/>
          <a:ext cx="8218487" cy="4476750"/>
        </p:xfrm>
        <a:graphic>
          <a:graphicData uri="http://schemas.openxmlformats.org/presentationml/2006/ole">
            <mc:AlternateContent xmlns:mc="http://schemas.openxmlformats.org/markup-compatibility/2006">
              <mc:Choice xmlns:v="urn:schemas-microsoft-com:vml" Requires="v">
                <p:oleObj spid="_x0000_s2235" name="Documento" r:id="rId5" imgW="5536996" imgH="2997090" progId="">
                  <p:embed/>
                </p:oleObj>
              </mc:Choice>
              <mc:Fallback>
                <p:oleObj name="Documento" r:id="rId5" imgW="5536996" imgH="2997090" progId="">
                  <p:embed/>
                  <p:pic>
                    <p:nvPicPr>
                      <p:cNvPr id="0"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942" y="1705534"/>
                        <a:ext cx="8218487" cy="4476750"/>
                      </a:xfrm>
                      <a:prstGeom prst="rect">
                        <a:avLst/>
                      </a:prstGeom>
                      <a:noFill/>
                      <a:extLst/>
                    </p:spPr>
                  </p:pic>
                </p:oleObj>
              </mc:Fallback>
            </mc:AlternateContent>
          </a:graphicData>
        </a:graphic>
      </p:graphicFrame>
      <p:sp>
        <p:nvSpPr>
          <p:cNvPr id="2" name="Título 1"/>
          <p:cNvSpPr>
            <a:spLocks noGrp="1"/>
          </p:cNvSpPr>
          <p:nvPr>
            <p:ph type="title" idx="4294967295"/>
          </p:nvPr>
        </p:nvSpPr>
        <p:spPr>
          <a:xfrm>
            <a:off x="254000" y="49078"/>
            <a:ext cx="8563429" cy="1484754"/>
          </a:xfrm>
        </p:spPr>
        <p:txBody>
          <a:bodyPr/>
          <a:lstStyle/>
          <a:p>
            <a:pPr eaLnBrk="1" hangingPunct="1">
              <a:defRPr/>
            </a:pPr>
            <a:r>
              <a:rPr lang="en-GB" sz="2400" dirty="0" smtClean="0"/>
              <a:t>Processus débouchant sur des pertes/réductions et des gains/augmentations dans les différents réservoirs de carbone </a:t>
            </a:r>
            <a:endParaRPr lang="fr-CA" sz="2400" dirty="0" smtClean="0">
              <a:ea typeface="+mj-ea"/>
            </a:endParaRPr>
          </a:p>
        </p:txBody>
      </p:sp>
      <p:sp>
        <p:nvSpPr>
          <p:cNvPr id="4" name="CuadroTexto 15"/>
          <p:cNvSpPr txBox="1">
            <a:spLocks noChangeArrowheads="1"/>
          </p:cNvSpPr>
          <p:nvPr/>
        </p:nvSpPr>
        <p:spPr bwMode="auto">
          <a:xfrm>
            <a:off x="6701508" y="5944911"/>
            <a:ext cx="2188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 altLang="en-US" sz="1200" dirty="0"/>
              <a:t>Inspiré de Balderas Torres (2013)</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p:cNvSpPr>
          <p:nvPr>
            <p:ph type="body" idx="4294967295"/>
          </p:nvPr>
        </p:nvSpPr>
        <p:spPr>
          <a:xfrm>
            <a:off x="285750" y="1374775"/>
            <a:ext cx="8656638" cy="4448175"/>
          </a:xfrm>
        </p:spPr>
        <p:txBody>
          <a:bodyPr/>
          <a:lstStyle/>
          <a:p>
            <a:r>
              <a:rPr lang="en-US" altLang="en-US" dirty="0" smtClean="0"/>
              <a:t>Dans quelles situations recommanderiez-vous d'utiliser la méthode des gains et pertes au lieu de l'estimation des variations de stocks ? Pourquoi ?</a:t>
            </a:r>
          </a:p>
          <a:p>
            <a:r>
              <a:rPr lang="en-US" altLang="en-US" dirty="0" smtClean="0"/>
              <a:t>On utilise souvent le relascope dans l'industrie du bois et dans les plantations forestières où la variation entre les tailles des arbres est relativement faible :</a:t>
            </a:r>
          </a:p>
          <a:p>
            <a:pPr lvl="1"/>
            <a:r>
              <a:rPr lang="en-US" altLang="en-US" sz="2000" dirty="0" smtClean="0"/>
              <a:t>L'un des participants est-il habitué à utiliser le relascope ?</a:t>
            </a:r>
          </a:p>
          <a:p>
            <a:pPr lvl="1"/>
            <a:r>
              <a:rPr lang="en-US" altLang="en-US" sz="2000" dirty="0" smtClean="0"/>
              <a:t>Le relascope enregistrerait-il les différences dans la biomasse ligneuse si par exemple on l'utilise dans les enquêtes annuelles sur les savanes arbustives (</a:t>
            </a:r>
            <a:r>
              <a:rPr lang="en-US" altLang="en-US" sz="2000" i="1" dirty="0" smtClean="0"/>
              <a:t>miombo</a:t>
            </a:r>
            <a:r>
              <a:rPr lang="en-US" altLang="en-US" sz="2000" dirty="0" smtClean="0"/>
              <a:t>, </a:t>
            </a:r>
            <a:r>
              <a:rPr lang="en-US" altLang="en-US" sz="2000" i="1" dirty="0" smtClean="0"/>
              <a:t>selva baja</a:t>
            </a:r>
            <a:r>
              <a:rPr lang="en-US" altLang="en-US" sz="2000" dirty="0" smtClean="0"/>
              <a:t>, </a:t>
            </a:r>
            <a:r>
              <a:rPr lang="en-US" altLang="en-US" sz="2000" i="1" dirty="0" smtClean="0"/>
              <a:t>cerrado</a:t>
            </a:r>
            <a:r>
              <a:rPr lang="en-US" altLang="en-US" sz="2000" dirty="0" smtClean="0"/>
              <a:t>, etc.) ? </a:t>
            </a:r>
          </a:p>
          <a:p>
            <a:pPr>
              <a:buFont typeface="Wingdings" pitchFamily="2" charset="2"/>
              <a:buNone/>
            </a:pPr>
            <a:endParaRPr lang="fr-CA" altLang="en-US" sz="2000" dirty="0" smtClean="0">
              <a:ea typeface="ＭＳ Ｐゴシック" pitchFamily="34" charset="-128"/>
            </a:endParaRPr>
          </a:p>
        </p:txBody>
      </p:sp>
      <p:sp>
        <p:nvSpPr>
          <p:cNvPr id="4" name="Título 1"/>
          <p:cNvSpPr>
            <a:spLocks noGrp="1"/>
          </p:cNvSpPr>
          <p:nvPr>
            <p:ph type="title"/>
          </p:nvPr>
        </p:nvSpPr>
        <p:spPr>
          <a:xfrm>
            <a:off x="491642" y="230189"/>
            <a:ext cx="8442796" cy="833436"/>
          </a:xfrm>
        </p:spPr>
        <p:txBody>
          <a:bodyPr/>
          <a:lstStyle/>
          <a:p>
            <a:pPr eaLnBrk="1" hangingPunct="1">
              <a:defRPr/>
            </a:pPr>
            <a:r>
              <a:rPr dirty="0" smtClean="0"/>
              <a:t>Discussion 3 </a:t>
            </a:r>
            <a:endParaRPr lang="fr-CA" dirty="0" smtClean="0">
              <a:ea typeface="+mj-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type="body" idx="4294967295"/>
          </p:nvPr>
        </p:nvSpPr>
        <p:spPr>
          <a:xfrm>
            <a:off x="420688" y="1947863"/>
            <a:ext cx="8521700" cy="3576637"/>
          </a:xfrm>
        </p:spPr>
        <p:txBody>
          <a:bodyPr/>
          <a:lstStyle/>
          <a:p>
            <a:pPr marL="0" indent="0">
              <a:buFont typeface="Wingdings" charset="0"/>
              <a:buNone/>
              <a:defRPr/>
            </a:pPr>
            <a:r>
              <a:rPr lang="en-US" dirty="0" smtClean="0">
                <a:solidFill>
                  <a:schemeClr val="tx1"/>
                </a:solidFill>
                <a:latin typeface="Verdana" charset="0"/>
              </a:rPr>
              <a:t>Écart de stocks, gains et pertes, méthode visuelle, LiDAR :</a:t>
            </a:r>
          </a:p>
          <a:p>
            <a:pPr>
              <a:buFont typeface="Wingdings" charset="0"/>
              <a:buChar char="§"/>
              <a:defRPr/>
            </a:pPr>
            <a:r>
              <a:rPr lang="en-US" dirty="0" smtClean="0">
                <a:solidFill>
                  <a:schemeClr val="tx1"/>
                </a:solidFill>
                <a:latin typeface="Verdana" charset="0"/>
              </a:rPr>
              <a:t>Variables à mesurer</a:t>
            </a:r>
          </a:p>
          <a:p>
            <a:pPr>
              <a:buFont typeface="Wingdings" charset="0"/>
              <a:buChar char="§"/>
              <a:defRPr/>
            </a:pPr>
            <a:r>
              <a:rPr lang="en-US" dirty="0" smtClean="0">
                <a:solidFill>
                  <a:schemeClr val="tx1"/>
                </a:solidFill>
                <a:latin typeface="Verdana" charset="0"/>
              </a:rPr>
              <a:t>Coût du matériel</a:t>
            </a:r>
          </a:p>
          <a:p>
            <a:pPr>
              <a:buFont typeface="Wingdings" charset="0"/>
              <a:buChar char="§"/>
              <a:defRPr/>
            </a:pPr>
            <a:r>
              <a:rPr lang="en-US" dirty="0" smtClean="0">
                <a:solidFill>
                  <a:schemeClr val="tx1"/>
                </a:solidFill>
                <a:latin typeface="Verdana" charset="0"/>
              </a:rPr>
              <a:t>Capacités et compétences techniques requises</a:t>
            </a:r>
          </a:p>
          <a:p>
            <a:pPr>
              <a:buFont typeface="Wingdings" charset="0"/>
              <a:buChar char="§"/>
              <a:defRPr/>
            </a:pPr>
            <a:r>
              <a:rPr lang="en-US" dirty="0" smtClean="0">
                <a:solidFill>
                  <a:schemeClr val="tx1"/>
                </a:solidFill>
                <a:latin typeface="Verdana" charset="0"/>
              </a:rPr>
              <a:t>Entretien et étalonnage</a:t>
            </a:r>
          </a:p>
          <a:p>
            <a:pPr>
              <a:buFont typeface="Wingdings" charset="0"/>
              <a:buChar char="§"/>
              <a:defRPr/>
            </a:pPr>
            <a:r>
              <a:rPr lang="en-US" dirty="0" smtClean="0">
                <a:solidFill>
                  <a:schemeClr val="tx1"/>
                </a:solidFill>
                <a:latin typeface="Verdana" charset="0"/>
              </a:rPr>
              <a:t>Étapes requises pour l'analyse des données </a:t>
            </a:r>
          </a:p>
          <a:p>
            <a:pPr>
              <a:buFont typeface="Wingdings" charset="0"/>
              <a:buChar char="§"/>
              <a:defRPr/>
            </a:pPr>
            <a:endParaRPr lang="fr-CA" dirty="0">
              <a:solidFill>
                <a:schemeClr val="tx2"/>
              </a:solidFill>
              <a:latin typeface="Verdana" charset="0"/>
            </a:endParaRPr>
          </a:p>
        </p:txBody>
      </p:sp>
      <p:sp>
        <p:nvSpPr>
          <p:cNvPr id="4" name="Título 1"/>
          <p:cNvSpPr>
            <a:spLocks noGrp="1"/>
          </p:cNvSpPr>
          <p:nvPr>
            <p:ph type="title"/>
          </p:nvPr>
        </p:nvSpPr>
        <p:spPr>
          <a:xfrm>
            <a:off x="269875" y="230189"/>
            <a:ext cx="8664563" cy="1349666"/>
          </a:xfrm>
        </p:spPr>
        <p:txBody>
          <a:bodyPr/>
          <a:lstStyle/>
          <a:p>
            <a:pPr eaLnBrk="1" hangingPunct="1">
              <a:defRPr/>
            </a:pPr>
            <a:r>
              <a:rPr lang="en-US" sz="3200" dirty="0">
                <a:latin typeface="Verdana" charset="0"/>
              </a:rPr>
              <a:t>Avantages et inconvénients d'approches diverses</a:t>
            </a:r>
            <a:endParaRPr lang="fr-CA" dirty="0" smtClean="0">
              <a:ea typeface="+mj-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p:cNvSpPr>
          <p:nvPr>
            <p:ph type="body" idx="4294967295"/>
          </p:nvPr>
        </p:nvSpPr>
        <p:spPr>
          <a:xfrm>
            <a:off x="420688" y="1336675"/>
            <a:ext cx="7980362" cy="4511675"/>
          </a:xfrm>
        </p:spPr>
        <p:txBody>
          <a:bodyPr/>
          <a:lstStyle/>
          <a:p>
            <a:pPr lvl="0"/>
            <a:r>
              <a:rPr lang="en-GB" sz="1600" dirty="0"/>
              <a:t>Balderas Torres, A. 2014. Potential for Integrating Community Based Monitoring into REDD+. Forests. </a:t>
            </a:r>
          </a:p>
          <a:p>
            <a:pPr lvl="0"/>
            <a:r>
              <a:rPr lang="en-GB" sz="1600" dirty="0"/>
              <a:t>Balderas Torres, A. 2013. Opportunities and challenges for integrating CBM into MRV systems for REDD+ in Mexico. The Nature Conservancy. Consultancy Report, Mexico, D.F</a:t>
            </a:r>
            <a:r>
              <a:rPr lang="en-GB" sz="1600"/>
              <a:t>. </a:t>
            </a:r>
            <a:endParaRPr lang="en-GB" sz="1600" smtClean="0"/>
          </a:p>
          <a:p>
            <a:pPr lvl="0"/>
            <a:r>
              <a:rPr lang="en-GB" altLang="en-US" sz="1600" smtClean="0"/>
              <a:t>Danielsen</a:t>
            </a:r>
            <a:r>
              <a:rPr lang="en-GB" altLang="en-US" sz="1600" dirty="0" smtClean="0"/>
              <a:t> </a:t>
            </a:r>
            <a:r>
              <a:rPr lang="en-GB" altLang="en-US" sz="1600" dirty="0" smtClean="0"/>
              <a:t>et al. 2011. “At the Heart of REDD+: A Role for Local People in Monitoring Forests?” </a:t>
            </a:r>
            <a:r>
              <a:rPr lang="en-GB" altLang="en-US" sz="1600" i="1" dirty="0" smtClean="0"/>
              <a:t>Conservation Letters</a:t>
            </a:r>
            <a:r>
              <a:rPr lang="en-GB" altLang="en-US" sz="1600" dirty="0" smtClean="0"/>
              <a:t>.</a:t>
            </a:r>
            <a:endParaRPr lang="fr-CA" altLang="en-US" sz="1600" dirty="0" smtClean="0">
              <a:ea typeface="ＭＳ Ｐゴシック" pitchFamily="34" charset="-128"/>
            </a:endParaRPr>
          </a:p>
          <a:p>
            <a:r>
              <a:rPr lang="en-GB" altLang="en-US" sz="1600" dirty="0" smtClean="0"/>
              <a:t>McDicken, K. 1997. </a:t>
            </a:r>
            <a:r>
              <a:rPr lang="en-GB" altLang="en-US" sz="1600" i="1" dirty="0" smtClean="0"/>
              <a:t>A Guide to Monitoring Carbon Storage in Forestry and Agroforestry Projects</a:t>
            </a:r>
            <a:r>
              <a:rPr lang="en-GB" altLang="en-US" sz="1600" dirty="0" smtClean="0"/>
              <a:t>. </a:t>
            </a:r>
          </a:p>
          <a:p>
            <a:r>
              <a:rPr lang="en-GB" altLang="en-US" sz="1600" dirty="0" smtClean="0"/>
              <a:t>CP à la CCNUCC (Conférence des Parties à la Convention-cadre des Nations Unies sur les changements climatiques). 2010. </a:t>
            </a:r>
            <a:r>
              <a:rPr lang="en-GB" altLang="en-US" sz="1600" i="1" dirty="0" smtClean="0"/>
              <a:t>Rapport de la quinzième session de la Conférence des Parties tenue à Copenhague du 7 au 19 décembre 2009.</a:t>
            </a:r>
            <a:r>
              <a:rPr lang="en-GB" altLang="en-US" sz="1600" dirty="0" smtClean="0"/>
              <a:t>   </a:t>
            </a:r>
          </a:p>
        </p:txBody>
      </p:sp>
      <p:sp>
        <p:nvSpPr>
          <p:cNvPr id="4" name="Titel 1"/>
          <p:cNvSpPr>
            <a:spLocks noGrp="1"/>
          </p:cNvSpPr>
          <p:nvPr>
            <p:ph type="title"/>
          </p:nvPr>
        </p:nvSpPr>
        <p:spPr>
          <a:xfrm>
            <a:off x="491642" y="230188"/>
            <a:ext cx="8442796" cy="791650"/>
          </a:xfrm>
        </p:spPr>
        <p:txBody>
          <a:bodyPr/>
          <a:lstStyle/>
          <a:p>
            <a:pPr eaLnBrk="1" hangingPunct="1">
              <a:defRPr/>
            </a:pPr>
            <a:r>
              <a:rPr lang="en-US" dirty="0" smtClean="0">
                <a:solidFill>
                  <a:schemeClr val="tx1"/>
                </a:solidFill>
              </a:rPr>
              <a:t>Documents de référence</a:t>
            </a:r>
          </a:p>
        </p:txBody>
      </p:sp>
    </p:spTree>
    <p:extLst>
      <p:ext uri="{BB962C8B-B14F-4D97-AF65-F5344CB8AC3E}">
        <p14:creationId xmlns:p14="http://schemas.microsoft.com/office/powerpoint/2010/main" val="2004783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839787"/>
          </a:xfrm>
        </p:spPr>
        <p:txBody>
          <a:bodyPr/>
          <a:lstStyle/>
          <a:p>
            <a:pPr eaLnBrk="1" hangingPunct="1">
              <a:defRPr/>
            </a:pPr>
            <a:r>
              <a:rPr dirty="0" smtClean="0"/>
              <a:t>Marge d'erreur acceptable</a:t>
            </a:r>
            <a:endParaRPr lang="fr-CA" dirty="0" smtClean="0">
              <a:ea typeface="+mj-ea"/>
            </a:endParaRPr>
          </a:p>
        </p:txBody>
      </p:sp>
      <p:sp>
        <p:nvSpPr>
          <p:cNvPr id="69636" name="Marcador de texto 2"/>
          <p:cNvSpPr>
            <a:spLocks noGrp="1"/>
          </p:cNvSpPr>
          <p:nvPr>
            <p:ph type="body" sz="quarter" idx="10"/>
          </p:nvPr>
        </p:nvSpPr>
        <p:spPr>
          <a:xfrm>
            <a:off x="736600" y="1492250"/>
            <a:ext cx="7397750" cy="4432300"/>
          </a:xfrm>
        </p:spPr>
        <p:txBody>
          <a:bodyPr/>
          <a:lstStyle/>
          <a:p>
            <a:pPr eaLnBrk="1" hangingPunct="1"/>
            <a:r>
              <a:rPr lang="en-US" altLang="en-US" dirty="0" smtClean="0"/>
              <a:t>Nécessité de choisir la marge d'erreur acceptable dans l'estimation du stock de carbone moyen.</a:t>
            </a:r>
          </a:p>
          <a:p>
            <a:pPr eaLnBrk="1" hangingPunct="1"/>
            <a:r>
              <a:rPr lang="en-US" altLang="en-US" dirty="0" smtClean="0"/>
              <a:t>Marge d'erreur généralement acceptable : 10 ou 5 %.</a:t>
            </a:r>
          </a:p>
          <a:p>
            <a:pPr eaLnBrk="1" hangingPunct="1"/>
            <a:r>
              <a:rPr lang="en-US" altLang="en-US" dirty="0" smtClean="0"/>
              <a:t>La valeur choisie affectera le nombre de parcelles nécessaires pour l'échantillon </a:t>
            </a:r>
            <a:endParaRPr lang="fr-CA" altLang="en-US" dirty="0" smtClean="0">
              <a:ea typeface="ＭＳ Ｐゴシック" pitchFamily="34" charset="-128"/>
            </a:endParaRPr>
          </a:p>
          <a:p>
            <a:pPr marL="0" indent="0" eaLnBrk="1" hangingPunct="1"/>
            <a:endParaRPr lang="fr-CA"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p:cNvSpPr>
          <p:nvPr>
            <p:ph type="body" idx="4294967295"/>
          </p:nvPr>
        </p:nvSpPr>
        <p:spPr>
          <a:xfrm>
            <a:off x="254000" y="1843088"/>
            <a:ext cx="8688388" cy="3700462"/>
          </a:xfrm>
        </p:spPr>
        <p:txBody>
          <a:bodyPr/>
          <a:lstStyle/>
          <a:p>
            <a:r>
              <a:rPr lang="en-US" altLang="en-US" dirty="0" smtClean="0"/>
              <a:t>Une marge d'erreur inférieure indique que la valeur moyenne de l'estimation de carbone est probablement exacte.</a:t>
            </a:r>
          </a:p>
          <a:p>
            <a:r>
              <a:rPr lang="en-US" altLang="en-US" dirty="0" smtClean="0"/>
              <a:t>Cela requiert cependant un échantillon de parcelles bien plus large.</a:t>
            </a:r>
          </a:p>
          <a:p>
            <a:r>
              <a:rPr lang="en-US" altLang="en-US" dirty="0" smtClean="0"/>
              <a:t>D'où l'arbitrage entre le besoin de données exactes et le prix à payer pour cela.</a:t>
            </a:r>
          </a:p>
          <a:p>
            <a:r>
              <a:rPr lang="en-US" altLang="en-US" dirty="0" smtClean="0"/>
              <a:t>Les marges d'erreur à utiliser peuvent être fixées par des entreprises ou organisations acquéreurs de crédits d'émission ou finançant des activités de REDD+.</a:t>
            </a:r>
          </a:p>
        </p:txBody>
      </p:sp>
      <p:sp>
        <p:nvSpPr>
          <p:cNvPr id="5" name="Título 1"/>
          <p:cNvSpPr>
            <a:spLocks noGrp="1"/>
          </p:cNvSpPr>
          <p:nvPr>
            <p:ph type="title"/>
          </p:nvPr>
        </p:nvSpPr>
        <p:spPr>
          <a:xfrm>
            <a:off x="238125" y="230188"/>
            <a:ext cx="8696313" cy="1150937"/>
          </a:xfrm>
        </p:spPr>
        <p:txBody>
          <a:bodyPr/>
          <a:lstStyle/>
          <a:p>
            <a:pPr eaLnBrk="1" hangingPunct="1">
              <a:defRPr/>
            </a:pPr>
            <a:r>
              <a:rPr lang="en-US" sz="3200" dirty="0">
                <a:latin typeface="Verdana" charset="0"/>
              </a:rPr>
              <a:t>Avantages et inconvénients liés à différents niveaux de fiabilité</a:t>
            </a:r>
            <a:endParaRPr lang="fr-CA" dirty="0" smtClean="0">
              <a:ea typeface="+mj-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791650"/>
          </a:xfrm>
        </p:spPr>
        <p:txBody>
          <a:bodyPr/>
          <a:lstStyle/>
          <a:p>
            <a:pPr eaLnBrk="1" hangingPunct="1">
              <a:defRPr/>
            </a:pPr>
            <a:r>
              <a:rPr dirty="0" smtClean="0"/>
              <a:t>Échantillonnage</a:t>
            </a:r>
          </a:p>
        </p:txBody>
      </p:sp>
      <p:sp>
        <p:nvSpPr>
          <p:cNvPr id="72708" name="Marcador de texto 2"/>
          <p:cNvSpPr>
            <a:spLocks noGrp="1"/>
          </p:cNvSpPr>
          <p:nvPr>
            <p:ph type="body" sz="quarter" idx="10"/>
          </p:nvPr>
        </p:nvSpPr>
        <p:spPr>
          <a:xfrm>
            <a:off x="420688" y="1381125"/>
            <a:ext cx="8521700" cy="4543425"/>
          </a:xfrm>
        </p:spPr>
        <p:txBody>
          <a:bodyPr/>
          <a:lstStyle/>
          <a:p>
            <a:pPr eaLnBrk="1" hangingPunct="1"/>
            <a:r>
              <a:rPr lang="en-US" altLang="en-US" sz="1750" dirty="0" smtClean="0"/>
              <a:t>Il faut choisir la taille et la forme (circulaire ou rectangulaire) de l'échantillon de parcelles :</a:t>
            </a:r>
          </a:p>
          <a:p>
            <a:pPr lvl="1" eaLnBrk="1" hangingPunct="1"/>
            <a:r>
              <a:rPr lang="en-US" altLang="en-US" sz="1750" dirty="0" smtClean="0"/>
              <a:t>Pour les populations locales, les parcelles circulaires sont plus faciles à concevoir</a:t>
            </a:r>
          </a:p>
          <a:p>
            <a:pPr eaLnBrk="1" hangingPunct="1"/>
            <a:r>
              <a:rPr lang="en-US" altLang="en-US" sz="1750" dirty="0" smtClean="0"/>
              <a:t>Dans les forêts clairsemées où le nombre de troncs d'arbre par hectare est faible, il faudra un échantillon plus vaste que dans les forêts denses.</a:t>
            </a:r>
          </a:p>
          <a:p>
            <a:pPr eaLnBrk="1" hangingPunct="1"/>
            <a:r>
              <a:rPr lang="en-US" altLang="en-US" sz="1750" dirty="0" smtClean="0"/>
              <a:t>On utilise couramment la technique des sous-parcelles nichées dans une parcelle plus grande :</a:t>
            </a:r>
          </a:p>
          <a:p>
            <a:pPr lvl="1" eaLnBrk="1" hangingPunct="1"/>
            <a:r>
              <a:rPr lang="en-US" altLang="en-US" sz="1750" dirty="0" smtClean="0"/>
              <a:t>Dans ce cas, tous les arbres dont le DHP est supérieur à une hauteur donnée (p. ex. : DHP&gt;10 cm) sont mesurés dans la grande parcelle, mais les arbres de plus petite taille (p. ex. : 2,5 à 10 cm de diamètre) sont mesurés uniquement dans la sous-parcelle.</a:t>
            </a:r>
            <a:endParaRPr lang="fr-CA" altLang="en-US" sz="1750" dirty="0" smtClean="0">
              <a:ea typeface="ＭＳ Ｐゴシック" pitchFamily="34" charset="-128"/>
            </a:endParaRPr>
          </a:p>
          <a:p>
            <a:pPr eaLnBrk="1" hangingPunct="1"/>
            <a:endParaRPr lang="fr-CA"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54" name="Group 26"/>
          <p:cNvGraphicFramePr>
            <a:graphicFrameLocks noGrp="1"/>
          </p:cNvGraphicFramePr>
          <p:nvPr>
            <p:extLst>
              <p:ext uri="{D42A27DB-BD31-4B8C-83A1-F6EECF244321}">
                <p14:modId xmlns:p14="http://schemas.microsoft.com/office/powerpoint/2010/main" val="2737423892"/>
              </p:ext>
            </p:extLst>
          </p:nvPr>
        </p:nvGraphicFramePr>
        <p:xfrm>
          <a:off x="746125" y="1524000"/>
          <a:ext cx="7620000" cy="3819654"/>
        </p:xfrm>
        <a:graphic>
          <a:graphicData uri="http://schemas.openxmlformats.org/drawingml/2006/table">
            <a:tbl>
              <a:tblPr/>
              <a:tblGrid>
                <a:gridCol w="4778375"/>
                <a:gridCol w="1476375"/>
                <a:gridCol w="1365250"/>
              </a:tblGrid>
              <a:tr h="42862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Caractéristiques de la végétation</a:t>
                      </a:r>
                      <a:endParaRPr kumimoji="0" lang="fr-CA"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Rayon de la parcelle</a:t>
                      </a:r>
                      <a:r>
                        <a:t> </a:t>
                      </a:r>
                      <a:r>
                        <a:rPr kumimoji="0" lang="en-US" altLang="en-US" sz="1600" b="1" i="0" u="none" strike="noStrike" cap="none" normalizeH="0" baseline="0" dirty="0" smtClean="0">
                          <a:ln>
                            <a:noFill/>
                          </a:ln>
                          <a:solidFill>
                            <a:schemeClr val="bg1"/>
                          </a:solidFill>
                          <a:effectLst/>
                          <a:latin typeface="Calibri" pitchFamily="34" charset="0"/>
                        </a:rPr>
                        <a:t>(m)</a:t>
                      </a:r>
                      <a:endParaRPr kumimoji="0" lang="fr-CA"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Superficie de la parcelle</a:t>
                      </a:r>
                      <a:r>
                        <a:t> </a:t>
                      </a:r>
                      <a:r>
                        <a:rPr kumimoji="0" lang="en-US" altLang="en-US" sz="1600" b="1" i="0" u="none" strike="noStrike" cap="none" normalizeH="0" baseline="0" dirty="0" smtClean="0">
                          <a:ln>
                            <a:noFill/>
                          </a:ln>
                          <a:solidFill>
                            <a:schemeClr val="bg1"/>
                          </a:solidFill>
                          <a:effectLst/>
                          <a:latin typeface="Calibri" pitchFamily="34" charset="0"/>
                        </a:rPr>
                        <a:t>(m</a:t>
                      </a:r>
                      <a:r>
                        <a:rPr kumimoji="0" lang="en-US" altLang="en-US" sz="1600" b="1" i="0" u="none" strike="noStrike" cap="none" normalizeH="0" baseline="30000" dirty="0" smtClean="0">
                          <a:ln>
                            <a:noFill/>
                          </a:ln>
                          <a:solidFill>
                            <a:schemeClr val="bg1"/>
                          </a:solidFill>
                          <a:effectLst/>
                          <a:latin typeface="Calibri" pitchFamily="34" charset="0"/>
                        </a:rPr>
                        <a:t>2</a:t>
                      </a:r>
                      <a:r>
                        <a:rPr kumimoji="0" lang="en-US" altLang="en-US" sz="1600" b="1" i="0" u="none" strike="noStrike" cap="none" normalizeH="0" baseline="0" dirty="0" smtClean="0">
                          <a:ln>
                            <a:noFill/>
                          </a:ln>
                          <a:solidFill>
                            <a:schemeClr val="bg1"/>
                          </a:solidFill>
                          <a:effectLst/>
                          <a:latin typeface="Calibri" pitchFamily="34" charset="0"/>
                        </a:rPr>
                        <a:t>)</a:t>
                      </a:r>
                      <a:endParaRPr kumimoji="0" lang="fr-CA"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r>
              <a:tr h="957263">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Végétation très dense comprenant un grand nombre de petits troncs ou répartition très uniformisée des grands troncs (p. ex. : même les plantations âgées)</a:t>
                      </a:r>
                      <a:endParaRPr kumimoji="0" lang="fr-CA"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5,64</a:t>
                      </a:r>
                      <a:endParaRPr kumimoji="0" lang="fr-CA"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100,0</a:t>
                      </a:r>
                      <a:endParaRPr kumimoji="0" lang="fr-CA"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r>
              <a:tr h="45243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Végétation boisée modérément dense</a:t>
                      </a:r>
                      <a:endParaRPr kumimoji="0" lang="fr-CA"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8,92</a:t>
                      </a:r>
                      <a:endParaRPr kumimoji="0" lang="fr-CA"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250,0</a:t>
                      </a:r>
                      <a:endParaRPr kumimoji="0" lang="fr-CA"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r>
              <a:tr h="4587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Végétation boisée modérément clairsemée</a:t>
                      </a:r>
                      <a:endParaRPr kumimoji="0" lang="fr-CA"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12,62</a:t>
                      </a:r>
                      <a:endParaRPr kumimoji="0" lang="fr-CA"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500,0</a:t>
                      </a:r>
                      <a:endParaRPr kumimoji="0" lang="fr-CA"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r>
              <a:tr h="457200">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Végétation boisée clairsemée</a:t>
                      </a:r>
                      <a:endParaRPr kumimoji="0" lang="fr-CA"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14,56</a:t>
                      </a:r>
                      <a:endParaRPr kumimoji="0" lang="fr-CA"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666,6</a:t>
                      </a:r>
                      <a:endParaRPr kumimoji="0" lang="fr-CA"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r>
              <a:tr h="582613">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Végétation boisée très clairsemée</a:t>
                      </a:r>
                      <a:endParaRPr kumimoji="0" lang="fr-CA"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17,84</a:t>
                      </a:r>
                      <a:endParaRPr kumimoji="0" lang="fr-CA"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rPr>
                        <a:t>1000,0</a:t>
                      </a:r>
                      <a:endParaRPr kumimoji="0" lang="fr-CA"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r>
            </a:tbl>
          </a:graphicData>
        </a:graphic>
      </p:graphicFrame>
      <p:sp>
        <p:nvSpPr>
          <p:cNvPr id="6" name="Título 1"/>
          <p:cNvSpPr>
            <a:spLocks noGrp="1"/>
          </p:cNvSpPr>
          <p:nvPr>
            <p:ph type="title"/>
          </p:nvPr>
        </p:nvSpPr>
        <p:spPr>
          <a:xfrm>
            <a:off x="491642" y="230188"/>
            <a:ext cx="8442796" cy="791650"/>
          </a:xfrm>
        </p:spPr>
        <p:txBody>
          <a:bodyPr/>
          <a:lstStyle/>
          <a:p>
            <a:pPr eaLnBrk="1" hangingPunct="1">
              <a:defRPr/>
            </a:pPr>
            <a:r>
              <a:rPr lang="en-US" dirty="0" smtClean="0">
                <a:latin typeface="Verdana" charset="0"/>
              </a:rPr>
              <a:t>Inventaires forestiers : tailles types</a:t>
            </a:r>
            <a:endParaRPr lang="fr-CA" dirty="0" smtClean="0">
              <a:ea typeface="+mj-ea"/>
            </a:endParaRPr>
          </a:p>
        </p:txBody>
      </p:sp>
      <p:sp>
        <p:nvSpPr>
          <p:cNvPr id="2" name="CuadroTexto 1"/>
          <p:cNvSpPr txBox="1"/>
          <p:nvPr/>
        </p:nvSpPr>
        <p:spPr>
          <a:xfrm>
            <a:off x="744538" y="4999038"/>
            <a:ext cx="2555380" cy="323165"/>
          </a:xfrm>
          <a:prstGeom prst="rect">
            <a:avLst/>
          </a:prstGeom>
          <a:noFill/>
        </p:spPr>
        <p:txBody>
          <a:bodyPr wrap="none">
            <a:spAutoFit/>
          </a:bodyPr>
          <a:lstStyle/>
          <a:p>
            <a:pPr>
              <a:lnSpc>
                <a:spcPts val="1800"/>
              </a:lnSpc>
              <a:defRPr/>
            </a:pPr>
            <a:r>
              <a:rPr lang="en-GB" sz="1400" dirty="0">
                <a:latin typeface="Verdana" pitchFamily="34" charset="0"/>
              </a:rPr>
              <a:t>Source : MacDicken  1997.</a:t>
            </a:r>
            <a:endParaRPr lang="fr-CA" sz="1400" dirty="0">
              <a:latin typeface="Verdana" pitchFamily="34" charset="0"/>
              <a:ea typeface="ＭＳ Ｐゴシック"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hangingPunct="1">
              <a:defRPr/>
            </a:pPr>
            <a:r>
              <a:rPr dirty="0" smtClean="0"/>
              <a:t>Étendue : Réservoirs de carbone</a:t>
            </a:r>
          </a:p>
        </p:txBody>
      </p:sp>
      <p:sp>
        <p:nvSpPr>
          <p:cNvPr id="75780" name="Marcador de texto 2"/>
          <p:cNvSpPr>
            <a:spLocks noGrp="1"/>
          </p:cNvSpPr>
          <p:nvPr>
            <p:ph type="body" sz="quarter" idx="10"/>
          </p:nvPr>
        </p:nvSpPr>
        <p:spPr>
          <a:xfrm>
            <a:off x="174625" y="1209676"/>
            <a:ext cx="8767763" cy="4552950"/>
          </a:xfrm>
        </p:spPr>
        <p:txBody>
          <a:bodyPr/>
          <a:lstStyle/>
          <a:p>
            <a:pPr eaLnBrk="1" hangingPunct="1">
              <a:lnSpc>
                <a:spcPct val="100000"/>
              </a:lnSpc>
              <a:spcBef>
                <a:spcPts val="600"/>
              </a:spcBef>
            </a:pPr>
            <a:r>
              <a:rPr lang="en-US" altLang="en-US" dirty="0" smtClean="0"/>
              <a:t>Réservoirs mesurables :</a:t>
            </a:r>
            <a:endParaRPr lang="fr-CA" altLang="en-US" dirty="0" smtClean="0">
              <a:ea typeface="ＭＳ Ｐゴシック" pitchFamily="34" charset="-128"/>
            </a:endParaRPr>
          </a:p>
          <a:p>
            <a:pPr lvl="1" eaLnBrk="1" hangingPunct="1">
              <a:lnSpc>
                <a:spcPct val="100000"/>
              </a:lnSpc>
              <a:spcBef>
                <a:spcPts val="600"/>
              </a:spcBef>
            </a:pPr>
            <a:r>
              <a:rPr lang="en-US" altLang="en-US" sz="2000" dirty="0" smtClean="0"/>
              <a:t>Biomasse ligneuse aérienne</a:t>
            </a:r>
            <a:endParaRPr lang="fr-CA" altLang="en-US" sz="2000" dirty="0" smtClean="0">
              <a:ea typeface="ＭＳ Ｐゴシック" pitchFamily="34" charset="-128"/>
            </a:endParaRPr>
          </a:p>
          <a:p>
            <a:pPr lvl="1" eaLnBrk="1" hangingPunct="1">
              <a:lnSpc>
                <a:spcPct val="100000"/>
              </a:lnSpc>
              <a:spcBef>
                <a:spcPts val="600"/>
              </a:spcBef>
            </a:pPr>
            <a:r>
              <a:rPr lang="en-US" altLang="en-US" sz="2000" dirty="0" smtClean="0"/>
              <a:t>Biomasse ligneuse souterraine (racines)</a:t>
            </a:r>
            <a:endParaRPr lang="fr-CA" altLang="en-US" sz="2000" dirty="0" smtClean="0">
              <a:ea typeface="ＭＳ Ｐゴシック" pitchFamily="34" charset="-128"/>
            </a:endParaRPr>
          </a:p>
          <a:p>
            <a:pPr lvl="1" eaLnBrk="1" hangingPunct="1">
              <a:lnSpc>
                <a:spcPct val="100000"/>
              </a:lnSpc>
              <a:spcBef>
                <a:spcPts val="600"/>
              </a:spcBef>
            </a:pPr>
            <a:r>
              <a:rPr lang="en-US" altLang="en-US" sz="2000" dirty="0" smtClean="0"/>
              <a:t>Carbone du sol</a:t>
            </a:r>
            <a:endParaRPr lang="fr-CA" altLang="en-US" sz="2000" dirty="0" smtClean="0">
              <a:ea typeface="ＭＳ Ｐゴシック" pitchFamily="34" charset="-128"/>
            </a:endParaRPr>
          </a:p>
          <a:p>
            <a:pPr lvl="1" eaLnBrk="1" hangingPunct="1">
              <a:lnSpc>
                <a:spcPct val="100000"/>
              </a:lnSpc>
              <a:spcBef>
                <a:spcPts val="600"/>
              </a:spcBef>
            </a:pPr>
            <a:r>
              <a:rPr lang="en-US" altLang="en-US" sz="2000" dirty="0" smtClean="0"/>
              <a:t>Couverture arbustive (arbustes, etc.)</a:t>
            </a:r>
            <a:endParaRPr lang="fr-CA" altLang="en-US" sz="2000" dirty="0" smtClean="0">
              <a:ea typeface="ＭＳ Ｐゴシック" pitchFamily="34" charset="-128"/>
            </a:endParaRPr>
          </a:p>
          <a:p>
            <a:pPr lvl="1" eaLnBrk="1" hangingPunct="1">
              <a:lnSpc>
                <a:spcPct val="100000"/>
              </a:lnSpc>
              <a:spcBef>
                <a:spcPts val="600"/>
              </a:spcBef>
            </a:pPr>
            <a:r>
              <a:rPr lang="en-US" altLang="en-US" sz="2000" dirty="0" smtClean="0"/>
              <a:t>Litière végétale (feuilles)</a:t>
            </a:r>
            <a:endParaRPr lang="fr-CA" altLang="en-US" sz="2000" dirty="0" smtClean="0">
              <a:ea typeface="ＭＳ Ｐゴシック" pitchFamily="34" charset="-128"/>
            </a:endParaRPr>
          </a:p>
          <a:p>
            <a:pPr lvl="1" eaLnBrk="1" hangingPunct="1">
              <a:lnSpc>
                <a:spcPct val="100000"/>
              </a:lnSpc>
              <a:spcBef>
                <a:spcPts val="600"/>
              </a:spcBef>
            </a:pPr>
            <a:r>
              <a:rPr lang="en-US" altLang="en-US" sz="2000" dirty="0" smtClean="0"/>
              <a:t>Bois mort (branches tombées, etc.)</a:t>
            </a:r>
            <a:r>
              <a:t/>
            </a:r>
            <a:br/>
            <a:endParaRPr lang="fr-CA" altLang="en-US" sz="2000" dirty="0" smtClean="0">
              <a:ea typeface="ＭＳ Ｐゴシック" pitchFamily="34" charset="-128"/>
            </a:endParaRPr>
          </a:p>
          <a:p>
            <a:pPr eaLnBrk="1" hangingPunct="1">
              <a:lnSpc>
                <a:spcPct val="100000"/>
              </a:lnSpc>
              <a:spcBef>
                <a:spcPts val="600"/>
              </a:spcBef>
            </a:pPr>
            <a:r>
              <a:rPr lang="en-GB" altLang="en-US" dirty="0" smtClean="0"/>
              <a:t>Quand retenir un réservoir ?</a:t>
            </a:r>
            <a:r>
              <a:rPr dirty="0" smtClean="0"/>
              <a:t> </a:t>
            </a:r>
          </a:p>
          <a:p>
            <a:pPr lvl="1" eaLnBrk="1" hangingPunct="1">
              <a:lnSpc>
                <a:spcPct val="100000"/>
              </a:lnSpc>
              <a:spcBef>
                <a:spcPts val="600"/>
              </a:spcBef>
            </a:pPr>
            <a:r>
              <a:rPr lang="en-GB" altLang="en-US" sz="2000" dirty="0" smtClean="0"/>
              <a:t>S'il est susceptible de changer (augmenter) en raison des pratiques de gestion instaurées via REDD+</a:t>
            </a:r>
          </a:p>
          <a:p>
            <a:pPr lvl="1" eaLnBrk="1" hangingPunct="1">
              <a:lnSpc>
                <a:spcPct val="100000"/>
              </a:lnSpc>
              <a:spcBef>
                <a:spcPts val="600"/>
              </a:spcBef>
            </a:pPr>
            <a:r>
              <a:rPr lang="en-GB" altLang="en-US" sz="2000" dirty="0" smtClean="0"/>
              <a:t>Ou s'il est possible qu'il soit négativement affecté </a:t>
            </a:r>
            <a:endParaRPr lang="fr-CA"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hangingPunct="1">
              <a:defRPr/>
            </a:pPr>
            <a:r>
              <a:rPr dirty="0" smtClean="0"/>
              <a:t>Matériel et technologie</a:t>
            </a:r>
            <a:endParaRPr lang="fr-CA" dirty="0" smtClean="0">
              <a:ea typeface="+mj-ea"/>
            </a:endParaRPr>
          </a:p>
        </p:txBody>
      </p:sp>
      <p:sp>
        <p:nvSpPr>
          <p:cNvPr id="76804" name="Marcador de texto 2"/>
          <p:cNvSpPr>
            <a:spLocks noGrp="1"/>
          </p:cNvSpPr>
          <p:nvPr>
            <p:ph type="body" sz="quarter" idx="10"/>
          </p:nvPr>
        </p:nvSpPr>
        <p:spPr>
          <a:xfrm>
            <a:off x="238125" y="1314450"/>
            <a:ext cx="4019550" cy="4625975"/>
          </a:xfrm>
        </p:spPr>
        <p:txBody>
          <a:bodyPr/>
          <a:lstStyle/>
          <a:p>
            <a:pPr marL="0" indent="0" eaLnBrk="1" hangingPunct="1">
              <a:buFont typeface="Wingdings" pitchFamily="2" charset="2"/>
              <a:buNone/>
            </a:pPr>
            <a:r>
              <a:rPr lang="en-US" altLang="en-US" dirty="0" smtClean="0"/>
              <a:t>Outils techniques à utiliser pour enregistrer les données :</a:t>
            </a:r>
            <a:r>
              <a:rPr dirty="0" smtClean="0"/>
              <a:t>  </a:t>
            </a:r>
          </a:p>
          <a:p>
            <a:pPr eaLnBrk="1" hangingPunct="1"/>
            <a:r>
              <a:rPr lang="en-US" altLang="en-US" sz="2000" dirty="0" smtClean="0"/>
              <a:t>Collecte de données électronique ou sur papier ? </a:t>
            </a:r>
          </a:p>
          <a:p>
            <a:pPr marL="552450" lvl="1" eaLnBrk="1" hangingPunct="1"/>
            <a:r>
              <a:rPr lang="en-US" altLang="en-US" sz="1800" dirty="0" smtClean="0"/>
              <a:t>Applis adaptées aux smartphones ou tablettes pour CBM (gratuites en général)</a:t>
            </a:r>
          </a:p>
          <a:p>
            <a:pPr eaLnBrk="1" hangingPunct="1"/>
            <a:r>
              <a:rPr lang="en-US" altLang="en-US" sz="2000" dirty="0" smtClean="0"/>
              <a:t>En cas de collecte électronique, lequel des systèmes disponibles serait le plus approprié ?  </a:t>
            </a:r>
            <a:endParaRPr lang="fr-CA" altLang="en-US" sz="2000" dirty="0" smtClean="0">
              <a:ea typeface="ＭＳ Ｐゴシック" pitchFamily="34" charset="-128"/>
            </a:endParaRPr>
          </a:p>
          <a:p>
            <a:pPr marL="0" indent="0" eaLnBrk="1" hangingPunct="1"/>
            <a:endParaRPr lang="fr-CA" altLang="en-US" sz="1800" dirty="0" smtClean="0">
              <a:ea typeface="ＭＳ Ｐゴシック" pitchFamily="34" charset="-128"/>
            </a:endParaRPr>
          </a:p>
          <a:p>
            <a:pPr marL="0" indent="0" eaLnBrk="1" hangingPunct="1"/>
            <a:endParaRPr lang="fr-CA" altLang="en-US" sz="1800" dirty="0" smtClean="0">
              <a:solidFill>
                <a:schemeClr val="tx2"/>
              </a:solidFill>
              <a:ea typeface="ＭＳ Ｐゴシック" pitchFamily="34" charset="-128"/>
            </a:endParaRPr>
          </a:p>
        </p:txBody>
      </p:sp>
      <p:pic>
        <p:nvPicPr>
          <p:cNvPr id="76805" name="Picture 1" descr="J:\Docs twinned Feb 28\Work\Kyoto project\Images\Kyoto pictures from Jeroen\KTGAL pictures tanzania 2003\F1030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699" y="1177925"/>
            <a:ext cx="3657601" cy="244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2" descr="J:\Docs twinned Feb 28\Work\Kyoto project\Images\Kyoto Images\Tanzania Verplanke picture 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1947" y="2819399"/>
            <a:ext cx="2351851"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10212" y="66902"/>
            <a:ext cx="8442796" cy="1353086"/>
          </a:xfrm>
        </p:spPr>
        <p:txBody>
          <a:bodyPr/>
          <a:lstStyle/>
          <a:p>
            <a:pPr eaLnBrk="1" hangingPunct="1">
              <a:defRPr/>
            </a:pPr>
            <a:r>
              <a:rPr dirty="0" smtClean="0"/>
              <a:t>Compétences requises pour diverses technologies faisant partie du CBM </a:t>
            </a:r>
            <a:r>
              <a:rPr lang="es-MX" sz="2000" dirty="0" smtClean="0">
                <a:latin typeface="Verdana" charset="0"/>
              </a:rPr>
              <a:t>(Larrazabal et McCall, à paraître</a:t>
            </a:r>
            <a:r>
              <a:rPr lang="es-MX" sz="2800" dirty="0" smtClean="0">
                <a:latin typeface="Verdana" charset="0"/>
              </a:rPr>
              <a:t>)</a:t>
            </a:r>
            <a:endParaRPr lang="fr-CA" sz="2800" dirty="0" smtClean="0">
              <a:ea typeface="+mj-ea"/>
            </a:endParaRPr>
          </a:p>
        </p:txBody>
      </p:sp>
      <p:graphicFrame>
        <p:nvGraphicFramePr>
          <p:cNvPr id="1060" name="Object 36"/>
          <p:cNvGraphicFramePr>
            <a:graphicFrameLocks noChangeAspect="1"/>
          </p:cNvGraphicFramePr>
          <p:nvPr/>
        </p:nvGraphicFramePr>
        <p:xfrm>
          <a:off x="290513" y="1192213"/>
          <a:ext cx="8582025" cy="4830762"/>
        </p:xfrm>
        <a:graphic>
          <a:graphicData uri="http://schemas.openxmlformats.org/presentationml/2006/ole">
            <mc:AlternateContent xmlns:mc="http://schemas.openxmlformats.org/markup-compatibility/2006">
              <mc:Choice xmlns:v="urn:schemas-microsoft-com:vml" Requires="v">
                <p:oleObj spid="_x0000_s1205" name="Documento" r:id="rId5" imgW="5752888" imgH="3238381" progId="">
                  <p:embed/>
                </p:oleObj>
              </mc:Choice>
              <mc:Fallback>
                <p:oleObj name="Documento" r:id="rId5" imgW="5752888" imgH="3238381" progId="">
                  <p:embed/>
                  <p:pic>
                    <p:nvPicPr>
                      <p:cNvPr id="0"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513" y="1192213"/>
                        <a:ext cx="8582025" cy="4830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p:cNvSpPr>
            <a:spLocks noGrp="1"/>
          </p:cNvSpPr>
          <p:nvPr>
            <p:ph type="body" idx="4294967295"/>
          </p:nvPr>
        </p:nvSpPr>
        <p:spPr>
          <a:xfrm>
            <a:off x="347663" y="1698625"/>
            <a:ext cx="8521700" cy="4089400"/>
          </a:xfrm>
        </p:spPr>
        <p:txBody>
          <a:bodyPr/>
          <a:lstStyle/>
          <a:p>
            <a:pPr>
              <a:lnSpc>
                <a:spcPct val="100000"/>
              </a:lnSpc>
            </a:pPr>
            <a:r>
              <a:rPr lang="en-US" altLang="en-US" sz="2000" dirty="0" smtClean="0"/>
              <a:t>Saisie rapide et facile grâce aux interfaces conviviales des smartphones et tablettes.</a:t>
            </a:r>
          </a:p>
          <a:p>
            <a:pPr>
              <a:lnSpc>
                <a:spcPct val="100000"/>
              </a:lnSpc>
            </a:pPr>
            <a:r>
              <a:rPr lang="en-US" altLang="en-US" sz="2000" dirty="0" smtClean="0"/>
              <a:t>Réduction du risque d'erreurs de transmission si les données sont introduites dans la base de données au moment où les mesures sont prises.</a:t>
            </a:r>
          </a:p>
          <a:p>
            <a:pPr>
              <a:lnSpc>
                <a:spcPct val="100000"/>
              </a:lnSpc>
            </a:pPr>
            <a:r>
              <a:rPr lang="en-US" altLang="en-US" sz="2000" dirty="0" smtClean="0"/>
              <a:t>Réduction du temps de codage et d'analyse des données une fois le travail de terrain achevé.</a:t>
            </a:r>
          </a:p>
          <a:p>
            <a:pPr>
              <a:lnSpc>
                <a:spcPct val="100000"/>
              </a:lnSpc>
            </a:pPr>
            <a:r>
              <a:rPr lang="en-US" altLang="en-US" sz="2000" dirty="0" smtClean="0"/>
              <a:t>Les coordonnées GPS de la parcelle peuvent être enregistrées et reliées aux données automatiquement.</a:t>
            </a:r>
          </a:p>
          <a:p>
            <a:pPr>
              <a:lnSpc>
                <a:spcPct val="100000"/>
              </a:lnSpc>
            </a:pPr>
            <a:r>
              <a:rPr lang="en-US" altLang="en-US" sz="2000" dirty="0" smtClean="0"/>
              <a:t>Des photos peuvent être prises avec le même matériel et reliées directement aux données sur la biomasse dans la base de données.</a:t>
            </a:r>
          </a:p>
          <a:p>
            <a:pPr>
              <a:lnSpc>
                <a:spcPct val="100000"/>
              </a:lnSpc>
            </a:pPr>
            <a:endParaRPr lang="fr-CA" altLang="en-US" sz="2000" dirty="0" smtClean="0">
              <a:ea typeface="ＭＳ Ｐゴシック" pitchFamily="34" charset="-128"/>
            </a:endParaRPr>
          </a:p>
        </p:txBody>
      </p:sp>
      <p:sp>
        <p:nvSpPr>
          <p:cNvPr id="4" name="Título 1"/>
          <p:cNvSpPr>
            <a:spLocks noGrp="1"/>
          </p:cNvSpPr>
          <p:nvPr>
            <p:ph type="title"/>
          </p:nvPr>
        </p:nvSpPr>
        <p:spPr>
          <a:xfrm>
            <a:off x="491642" y="230189"/>
            <a:ext cx="8442796" cy="840125"/>
          </a:xfrm>
        </p:spPr>
        <p:txBody>
          <a:bodyPr/>
          <a:lstStyle/>
          <a:p>
            <a:pPr eaLnBrk="1" hangingPunct="1">
              <a:defRPr/>
            </a:pPr>
            <a:r>
              <a:rPr lang="es-MX" dirty="0" smtClean="0">
                <a:latin typeface="Verdana" charset="0"/>
              </a:rPr>
              <a:t>Avantages de la collecte de données électronique</a:t>
            </a:r>
            <a:endParaRPr lang="fr-CA" dirty="0" smtClean="0">
              <a:ea typeface="+mj-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p:cNvSpPr>
          <p:nvPr>
            <p:ph type="body" idx="4294967295"/>
          </p:nvPr>
        </p:nvSpPr>
        <p:spPr>
          <a:xfrm>
            <a:off x="347663" y="1919288"/>
            <a:ext cx="8521700" cy="3900487"/>
          </a:xfrm>
        </p:spPr>
        <p:txBody>
          <a:bodyPr/>
          <a:lstStyle/>
          <a:p>
            <a:r>
              <a:rPr lang="en-US" altLang="en-US" dirty="0" smtClean="0"/>
              <a:t>Le matériel (smartphones, tablettes) pourrait ne pas être disponible.</a:t>
            </a:r>
          </a:p>
          <a:p>
            <a:r>
              <a:rPr lang="en-US" altLang="en-US" dirty="0" smtClean="0"/>
              <a:t>Problème éventuel de durée de vie des batteries :</a:t>
            </a:r>
          </a:p>
          <a:p>
            <a:pPr lvl="1"/>
            <a:r>
              <a:rPr lang="en-US" altLang="en-US" dirty="0" smtClean="0"/>
              <a:t>Solution possible avec des batteries de secours ou des chargeurs solaires</a:t>
            </a:r>
          </a:p>
          <a:p>
            <a:r>
              <a:rPr lang="en-US" altLang="en-US" dirty="0" smtClean="0"/>
              <a:t>Dans certaines conditions (forêt dense, vallées profondes) il peut être difficile d'obtenir des signaux GPS.</a:t>
            </a:r>
          </a:p>
          <a:p>
            <a:r>
              <a:rPr lang="en-US" altLang="en-US" dirty="0" smtClean="0"/>
              <a:t>Formation absolument indispensable, mais facilement accessible pour un logiciel donné</a:t>
            </a:r>
          </a:p>
        </p:txBody>
      </p:sp>
      <p:sp>
        <p:nvSpPr>
          <p:cNvPr id="4" name="Título 1"/>
          <p:cNvSpPr>
            <a:spLocks noGrp="1"/>
          </p:cNvSpPr>
          <p:nvPr>
            <p:ph type="title"/>
          </p:nvPr>
        </p:nvSpPr>
        <p:spPr>
          <a:xfrm>
            <a:off x="206375" y="230189"/>
            <a:ext cx="8728063" cy="1353086"/>
          </a:xfrm>
        </p:spPr>
        <p:txBody>
          <a:bodyPr/>
          <a:lstStyle/>
          <a:p>
            <a:pPr eaLnBrk="1" hangingPunct="1">
              <a:defRPr/>
            </a:pPr>
            <a:r>
              <a:rPr lang="es-MX" dirty="0">
                <a:latin typeface="Verdana" charset="0"/>
              </a:rPr>
              <a:t>Inconvénients de la saisie de données électronique</a:t>
            </a:r>
            <a:endParaRPr lang="fr-CA" dirty="0" smtClean="0">
              <a:ea typeface="+mj-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Grp="1"/>
          </p:cNvSpPr>
          <p:nvPr>
            <p:ph type="body" idx="4294967295"/>
          </p:nvPr>
        </p:nvSpPr>
        <p:spPr>
          <a:xfrm>
            <a:off x="257175" y="1498600"/>
            <a:ext cx="8521700" cy="4089400"/>
          </a:xfrm>
        </p:spPr>
        <p:txBody>
          <a:bodyPr/>
          <a:lstStyle/>
          <a:p>
            <a:r>
              <a:rPr lang="en-US" altLang="en-US" dirty="0" smtClean="0"/>
              <a:t>Quel est le degré de disponibilité des smartphones en milieu rural dans votre pays ?</a:t>
            </a:r>
          </a:p>
          <a:p>
            <a:endParaRPr lang="fr-CA" altLang="en-US" dirty="0" smtClean="0">
              <a:ea typeface="ＭＳ Ｐゴシック" pitchFamily="34" charset="-128"/>
            </a:endParaRPr>
          </a:p>
          <a:p>
            <a:r>
              <a:rPr lang="en-US" altLang="en-US" dirty="0" smtClean="0"/>
              <a:t>L'alternative : les gens utilisent l'enregistrement de données sur papier puis l'organisation/ONG de supervision transcrit les données dans la base de données via PC ou laptop.</a:t>
            </a:r>
            <a:r>
              <a:t/>
            </a:r>
            <a:br/>
            <a:r>
              <a:t/>
            </a:r>
            <a:br/>
            <a:r>
              <a:rPr lang="en-US" altLang="en-US" i="1" dirty="0" smtClean="0"/>
              <a:t>Quel système trouvez-vous plus fiable ?</a:t>
            </a:r>
          </a:p>
        </p:txBody>
      </p:sp>
      <p:sp>
        <p:nvSpPr>
          <p:cNvPr id="4" name="Título 1"/>
          <p:cNvSpPr>
            <a:spLocks noGrp="1"/>
          </p:cNvSpPr>
          <p:nvPr>
            <p:ph type="title"/>
          </p:nvPr>
        </p:nvSpPr>
        <p:spPr>
          <a:xfrm>
            <a:off x="206375" y="230189"/>
            <a:ext cx="8728063" cy="831576"/>
          </a:xfrm>
        </p:spPr>
        <p:txBody>
          <a:bodyPr/>
          <a:lstStyle/>
          <a:p>
            <a:pPr eaLnBrk="1" hangingPunct="1">
              <a:defRPr/>
            </a:pPr>
            <a:r>
              <a:rPr lang="es-MX" dirty="0" smtClean="0">
                <a:latin typeface="Verdana" charset="0"/>
              </a:rPr>
              <a:t>Discussion 4</a:t>
            </a:r>
            <a:endParaRPr lang="fr-CA" dirty="0" smtClean="0">
              <a:ea typeface="+mj-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1576"/>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dirty="0" smtClean="0">
                <a:latin typeface="Verdana" pitchFamily="34" charset="0"/>
              </a:rPr>
              <a:t>Plan de présentation du module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SzPct val="100000"/>
              <a:buFont typeface="Verdana" pitchFamily="34" charset="0"/>
              <a:buAutoNum type="arabicPeriod"/>
            </a:pPr>
            <a:r>
              <a:rPr lang="nl-NL" altLang="en-US" sz="1800" dirty="0" smtClean="0"/>
              <a:t>Pourquoi le suivi à l'échelon local (CBM) doit-il</a:t>
            </a:r>
            <a:r>
              <a:rPr dirty="0" smtClean="0"/>
              <a:t> </a:t>
            </a:r>
            <a:r>
              <a:rPr lang="nl-NL" altLang="en-US" sz="1800" dirty="0" smtClean="0"/>
              <a:t>faire partie du suivi de REDD+ au niveau national ?</a:t>
            </a:r>
          </a:p>
          <a:p>
            <a:pPr marL="457200" indent="-457200" eaLnBrk="1" hangingPunct="1">
              <a:lnSpc>
                <a:spcPct val="100000"/>
              </a:lnSpc>
              <a:buSzPct val="100000"/>
              <a:buFont typeface="Verdana" pitchFamily="34" charset="0"/>
              <a:buAutoNum type="arabicPeriod"/>
            </a:pPr>
            <a:r>
              <a:rPr lang="en-GB" altLang="en-US" sz="1800" dirty="0" smtClean="0"/>
              <a:t>Comment le suivi à l'échelon local peut-il s'articuler avec le système national de suivi forestier (NFMS) ?</a:t>
            </a:r>
            <a:endParaRPr lang="fr-CA" altLang="en-US" sz="1800" dirty="0" smtClean="0">
              <a:ea typeface="ＭＳ Ｐゴシック" pitchFamily="34" charset="-128"/>
            </a:endParaRPr>
          </a:p>
          <a:p>
            <a:pPr marL="457200" indent="-457200" eaLnBrk="1" hangingPunct="1">
              <a:lnSpc>
                <a:spcPct val="100000"/>
              </a:lnSpc>
              <a:buSzPct val="100000"/>
              <a:buFont typeface="Verdana" pitchFamily="34" charset="0"/>
              <a:buAutoNum type="arabicPeriod"/>
            </a:pPr>
            <a:r>
              <a:rPr lang="en-GB" altLang="en-US" sz="1800" dirty="0" smtClean="0"/>
              <a:t>Établissement de protocoles pour le suivi à l'échelon local</a:t>
            </a:r>
            <a:endParaRPr lang="fr-CA" altLang="en-US" sz="1800" dirty="0" smtClean="0">
              <a:ea typeface="ＭＳ Ｐゴシック" pitchFamily="34" charset="-128"/>
            </a:endParaRPr>
          </a:p>
          <a:p>
            <a:pPr marL="457200" indent="-457200" eaLnBrk="1" hangingPunct="1">
              <a:lnSpc>
                <a:spcPct val="100000"/>
              </a:lnSpc>
              <a:buSzPct val="100000"/>
              <a:buFont typeface="Verdana" pitchFamily="34" charset="0"/>
              <a:buAutoNum type="arabicPeriod"/>
            </a:pPr>
            <a:r>
              <a:rPr lang="en-GB" altLang="en-US" sz="1800" dirty="0" smtClean="0"/>
              <a:t>Suivi de variables autres que les variables liées à l'émission de carbone</a:t>
            </a:r>
          </a:p>
          <a:p>
            <a:pPr marL="457200" indent="-457200" eaLnBrk="1" hangingPunct="1">
              <a:lnSpc>
                <a:spcPct val="100000"/>
              </a:lnSpc>
              <a:buSzPct val="100000"/>
              <a:buFont typeface="Verdana" pitchFamily="34" charset="0"/>
              <a:buAutoNum type="arabicPeriod"/>
            </a:pPr>
            <a:r>
              <a:rPr lang="en-GB" altLang="en-US" sz="1800" dirty="0" smtClean="0"/>
              <a:t>Comment alimenter une base de données nationale avec des données du niveau local ?</a:t>
            </a:r>
          </a:p>
          <a:p>
            <a:pPr marL="457200" indent="-457200" eaLnBrk="1" hangingPunct="1">
              <a:lnSpc>
                <a:spcPct val="100000"/>
              </a:lnSpc>
              <a:buSzPct val="100000"/>
              <a:buFont typeface="Verdana" pitchFamily="34" charset="0"/>
              <a:buAutoNum type="arabicPeriod"/>
            </a:pPr>
            <a:r>
              <a:rPr lang="en-GB" altLang="en-US" sz="1800" dirty="0" smtClean="0"/>
              <a:t>Autres questions : Vérification et base de partage des avantages</a:t>
            </a:r>
          </a:p>
          <a:p>
            <a:pPr marL="457200" indent="-457200" eaLnBrk="1" hangingPunct="1">
              <a:lnSpc>
                <a:spcPct val="100000"/>
              </a:lnSpc>
              <a:buSzPct val="100000"/>
              <a:buFont typeface="Verdana" pitchFamily="34" charset="0"/>
              <a:buAutoNum type="arabicPeriod"/>
            </a:pPr>
            <a:r>
              <a:rPr lang="en-GB" altLang="en-US" sz="1800" dirty="0" smtClean="0"/>
              <a:t>Combien coûte le suivi à l'échelon local ?</a:t>
            </a:r>
          </a:p>
          <a:p>
            <a:pPr marL="457200" indent="-457200" eaLnBrk="1" hangingPunct="1">
              <a:lnSpc>
                <a:spcPct val="100000"/>
              </a:lnSpc>
              <a:buSzPct val="100000"/>
              <a:buFont typeface="Verdana" pitchFamily="34" charset="0"/>
              <a:buAutoNum type="arabicPeriod"/>
            </a:pPr>
            <a:r>
              <a:rPr lang="en-GB" altLang="en-US" sz="1800" dirty="0" smtClean="0"/>
              <a:t>Planification d'un exercice de suivi à l'échelon local </a:t>
            </a:r>
          </a:p>
          <a:p>
            <a:pPr marL="457200" indent="-457200" eaLnBrk="1" hangingPunct="1">
              <a:lnSpc>
                <a:spcPct val="100000"/>
              </a:lnSpc>
              <a:buSzPct val="100000"/>
              <a:buFont typeface="Verdana" pitchFamily="34" charset="0"/>
              <a:buAutoNum type="arabicPeriod"/>
            </a:pPr>
            <a:endParaRPr lang="fr-CA" altLang="en-US" sz="1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p:cNvSpPr>
            <a:spLocks noGrp="1"/>
          </p:cNvSpPr>
          <p:nvPr>
            <p:ph type="body" idx="4294967295"/>
          </p:nvPr>
        </p:nvSpPr>
        <p:spPr>
          <a:xfrm>
            <a:off x="239713" y="1427238"/>
            <a:ext cx="8521700" cy="4089400"/>
          </a:xfrm>
        </p:spPr>
        <p:txBody>
          <a:bodyPr/>
          <a:lstStyle/>
          <a:p>
            <a:pPr eaLnBrk="1" hangingPunct="1">
              <a:spcAft>
                <a:spcPts val="500"/>
              </a:spcAft>
            </a:pPr>
            <a:r>
              <a:rPr lang="en-US" altLang="en-US" sz="2000" dirty="0" smtClean="0"/>
              <a:t>Le suivi prend du temps et est coûteux pour les populations locales.</a:t>
            </a:r>
          </a:p>
          <a:p>
            <a:pPr eaLnBrk="1" hangingPunct="1">
              <a:spcAft>
                <a:spcPts val="500"/>
              </a:spcAft>
            </a:pPr>
            <a:r>
              <a:rPr lang="en-US" altLang="en-US" sz="2000" dirty="0" smtClean="0"/>
              <a:t>La fréquence doit être fonction des changements dans les pratiques de gestion et des taux de croissance attendus (changements observables).</a:t>
            </a:r>
          </a:p>
          <a:p>
            <a:pPr eaLnBrk="1" hangingPunct="1">
              <a:spcAft>
                <a:spcPts val="500"/>
              </a:spcAft>
            </a:pPr>
            <a:r>
              <a:rPr lang="en-US" altLang="en-US" sz="2000" dirty="0" smtClean="0"/>
              <a:t>Cela dit, plus les mesures sont prélevées fréquemment, plus fiables sont les données ; on peut suivre les tendances plus facilement, détecter les erreurs et les corriger.</a:t>
            </a:r>
          </a:p>
          <a:p>
            <a:pPr eaLnBrk="1" hangingPunct="1">
              <a:spcAft>
                <a:spcPts val="500"/>
              </a:spcAft>
            </a:pPr>
            <a:r>
              <a:rPr lang="en-US" altLang="en-US" sz="2000" dirty="0" smtClean="0"/>
              <a:t>Envisager le besoin de recyclage en cas de prélèvement de mesures non fréquent.</a:t>
            </a:r>
            <a:endParaRPr lang="fr-CA" altLang="en-US" dirty="0" smtClean="0">
              <a:ea typeface="ＭＳ Ｐゴシック" pitchFamily="34" charset="-128"/>
            </a:endParaRPr>
          </a:p>
        </p:txBody>
      </p:sp>
      <p:sp>
        <p:nvSpPr>
          <p:cNvPr id="4" name="Título 1"/>
          <p:cNvSpPr>
            <a:spLocks noGrp="1"/>
          </p:cNvSpPr>
          <p:nvPr>
            <p:ph type="title"/>
          </p:nvPr>
        </p:nvSpPr>
        <p:spPr>
          <a:xfrm>
            <a:off x="206375" y="230189"/>
            <a:ext cx="8728063" cy="840125"/>
          </a:xfrm>
        </p:spPr>
        <p:txBody>
          <a:bodyPr/>
          <a:lstStyle/>
          <a:p>
            <a:pPr eaLnBrk="1" hangingPunct="1">
              <a:defRPr/>
            </a:pPr>
            <a:r>
              <a:rPr lang="es-MX" dirty="0" smtClean="0">
                <a:latin typeface="Verdana" charset="0"/>
              </a:rPr>
              <a:t>Fréquence de prise de mesures</a:t>
            </a:r>
            <a:endParaRPr lang="fr-CA" dirty="0" smtClean="0">
              <a:ea typeface="+mj-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altLang="en-US" dirty="0" smtClean="0">
                <a:latin typeface="Verdana" pitchFamily="34" charset="0"/>
              </a:rPr>
              <a:t>Plan de présentation du module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Pourquoi le suivi à l'échelon local (CBM) doit-il faire partie du suivi de REDD+ au niveau national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Comment le suivi à l'échelon local peut-il s'articuler avec le système national de suivi forestier (NFMS)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Établissement de protocoles pour le suivi à l'échelon local</a:t>
            </a:r>
          </a:p>
          <a:p>
            <a:pPr marL="457200" indent="-457200" eaLnBrk="1" hangingPunct="1">
              <a:lnSpc>
                <a:spcPct val="100000"/>
              </a:lnSpc>
              <a:buSzPct val="100000"/>
              <a:buFont typeface="Verdana" pitchFamily="34" charset="0"/>
              <a:buAutoNum type="arabicPeriod"/>
            </a:pPr>
            <a:r>
              <a:rPr lang="en-GB" altLang="en-US" sz="1800" b="1" dirty="0" smtClean="0"/>
              <a:t>Suivi de variables autres que les variables liées à l'émission de carbone</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Comment alimenter une base de données nationale avec des données du niveau local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Autres questions : vérification et base de partage des avantages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Combien coûte le suivi à l'échelon local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Planification d'un exercice de suivi à l'échelon local</a:t>
            </a:r>
          </a:p>
          <a:p>
            <a:pPr marL="457200" indent="-457200" eaLnBrk="1" hangingPunct="1">
              <a:lnSpc>
                <a:spcPct val="100000"/>
              </a:lnSpc>
              <a:buSzPct val="100000"/>
              <a:buFont typeface="Verdana" pitchFamily="34" charset="0"/>
              <a:buAutoNum type="arabicPeriod"/>
            </a:pPr>
            <a:endParaRPr lang="fr-CA" altLang="en-US" sz="180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p:cNvSpPr>
          <p:nvPr>
            <p:ph type="body" idx="4294967295"/>
          </p:nvPr>
        </p:nvSpPr>
        <p:spPr>
          <a:xfrm>
            <a:off x="309556" y="1151983"/>
            <a:ext cx="8521700" cy="4738461"/>
          </a:xfrm>
        </p:spPr>
        <p:txBody>
          <a:bodyPr/>
          <a:lstStyle/>
          <a:p>
            <a:r>
              <a:rPr lang="en-US" sz="2000" dirty="0" smtClean="0">
                <a:latin typeface="Verdana" charset="0"/>
              </a:rPr>
              <a:t>Les projets REDD+ peuvent produire des avantages qui complètent les réductions d'émissions :</a:t>
            </a:r>
          </a:p>
          <a:p>
            <a:pPr lvl="1"/>
            <a:r>
              <a:rPr lang="en-US" sz="2000" dirty="0" smtClean="0">
                <a:latin typeface="Verdana" charset="0"/>
              </a:rPr>
              <a:t>Préservation de la diversité biologique, consolidation de la gouvernance forestière, services hydriques, etc.</a:t>
            </a:r>
          </a:p>
          <a:p>
            <a:r>
              <a:rPr lang="en-US" sz="2000" dirty="0" smtClean="0">
                <a:latin typeface="Verdana" charset="0"/>
              </a:rPr>
              <a:t>Possibilité d'utiliser des systèmes électroniques pour enregistrer des données liées aux sauvegardes.</a:t>
            </a:r>
          </a:p>
          <a:p>
            <a:r>
              <a:rPr lang="en-US" sz="2000" dirty="0" smtClean="0">
                <a:latin typeface="Verdana" charset="0"/>
              </a:rPr>
              <a:t>Besoin d'établir un protocole et des méthodes appropriées de suivi de certains avantages non liés au carbone.</a:t>
            </a:r>
          </a:p>
          <a:p>
            <a:pPr marL="0" indent="0">
              <a:buNone/>
            </a:pPr>
            <a:r>
              <a:rPr lang="en-US" sz="2000" dirty="0" smtClean="0">
                <a:latin typeface="Verdana" charset="0"/>
              </a:rPr>
              <a:t>Discussion :</a:t>
            </a:r>
          </a:p>
          <a:p>
            <a:r>
              <a:rPr lang="en-US" sz="2000" i="1" dirty="0" smtClean="0">
                <a:latin typeface="Verdana" charset="0"/>
              </a:rPr>
              <a:t>Pensez-vous que les protocoles normalisés soient envisageables pour les sauvegardes, ou sont-ils trop différents d'une zone à l'autre pour que cela soit possible ?  Quels éléments inclure ?</a:t>
            </a:r>
            <a:endParaRPr lang="fr-CA" sz="2000" i="1" dirty="0">
              <a:latin typeface="Verdana" charset="0"/>
            </a:endParaRPr>
          </a:p>
        </p:txBody>
      </p:sp>
      <p:sp>
        <p:nvSpPr>
          <p:cNvPr id="4" name="Título 1"/>
          <p:cNvSpPr>
            <a:spLocks noGrp="1"/>
          </p:cNvSpPr>
          <p:nvPr>
            <p:ph type="title"/>
          </p:nvPr>
        </p:nvSpPr>
        <p:spPr>
          <a:xfrm>
            <a:off x="206374" y="72873"/>
            <a:ext cx="8728063" cy="989011"/>
          </a:xfrm>
        </p:spPr>
        <p:txBody>
          <a:bodyPr/>
          <a:lstStyle/>
          <a:p>
            <a:pPr eaLnBrk="1" hangingPunct="1">
              <a:defRPr/>
            </a:pPr>
            <a:r>
              <a:rPr lang="es-MX" dirty="0" smtClean="0">
                <a:latin typeface="Verdana" charset="0"/>
              </a:rPr>
              <a:t>Suivi de variables autres que les variables liées à l'émission de carbone</a:t>
            </a:r>
            <a:endParaRPr lang="fr-CA" dirty="0" smtClean="0">
              <a:ea typeface="+mj-ea"/>
            </a:endParaRPr>
          </a:p>
        </p:txBody>
      </p:sp>
    </p:spTree>
    <p:extLst>
      <p:ext uri="{BB962C8B-B14F-4D97-AF65-F5344CB8AC3E}">
        <p14:creationId xmlns:p14="http://schemas.microsoft.com/office/powerpoint/2010/main" val="3652511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Grp="1"/>
          </p:cNvSpPr>
          <p:nvPr>
            <p:ph type="body" idx="4294967295"/>
          </p:nvPr>
        </p:nvSpPr>
        <p:spPr>
          <a:xfrm>
            <a:off x="127000" y="1797050"/>
            <a:ext cx="8853488" cy="3659188"/>
          </a:xfrm>
        </p:spPr>
        <p:txBody>
          <a:bodyPr/>
          <a:lstStyle/>
          <a:p>
            <a:pPr>
              <a:lnSpc>
                <a:spcPct val="100000"/>
              </a:lnSpc>
              <a:spcAft>
                <a:spcPts val="500"/>
              </a:spcAft>
            </a:pPr>
            <a:r>
              <a:rPr lang="en-US" altLang="en-US" sz="2000" dirty="0" smtClean="0"/>
              <a:t>Le suivi des variations au niveau des facteurs d'émissions pourrait aider à anticiper les variations des émissions et des absorptions.</a:t>
            </a:r>
          </a:p>
          <a:p>
            <a:pPr>
              <a:lnSpc>
                <a:spcPct val="100000"/>
              </a:lnSpc>
              <a:spcAft>
                <a:spcPts val="500"/>
              </a:spcAft>
            </a:pPr>
            <a:r>
              <a:rPr lang="en-US" altLang="en-US" sz="2000" dirty="0" smtClean="0"/>
              <a:t>Les variations sont liées aux pratiques de gestion à l'intérieur et à l'extérieur des forêts (p. ex. : activités sylvicoles, modification des pratiques agricoles, fourneaux performants, etc.).</a:t>
            </a:r>
          </a:p>
          <a:p>
            <a:pPr>
              <a:lnSpc>
                <a:spcPct val="100000"/>
              </a:lnSpc>
              <a:spcAft>
                <a:spcPts val="500"/>
              </a:spcAft>
            </a:pPr>
            <a:r>
              <a:rPr lang="en-US" altLang="en-US" sz="2000" dirty="0" smtClean="0"/>
              <a:t>Les populations pourraient recenser les facteurs et constituer un dossier des indicateurs clés.</a:t>
            </a:r>
          </a:p>
          <a:p>
            <a:pPr>
              <a:lnSpc>
                <a:spcPct val="100000"/>
              </a:lnSpc>
              <a:spcAft>
                <a:spcPts val="500"/>
              </a:spcAft>
            </a:pPr>
            <a:r>
              <a:rPr lang="en-US" altLang="en-US" sz="2000" dirty="0" smtClean="0"/>
              <a:t>Il est très important de comprendre l'impact des variations des facteurs pour évaluer les approches à adopter pour faire face à la destruction et à la dégradation des forêts.</a:t>
            </a:r>
          </a:p>
        </p:txBody>
      </p:sp>
      <p:sp>
        <p:nvSpPr>
          <p:cNvPr id="4" name="Título 1"/>
          <p:cNvSpPr>
            <a:spLocks noGrp="1"/>
          </p:cNvSpPr>
          <p:nvPr>
            <p:ph type="title"/>
          </p:nvPr>
        </p:nvSpPr>
        <p:spPr>
          <a:xfrm>
            <a:off x="206375" y="230189"/>
            <a:ext cx="8728063" cy="1353086"/>
          </a:xfrm>
        </p:spPr>
        <p:txBody>
          <a:bodyPr/>
          <a:lstStyle/>
          <a:p>
            <a:pPr eaLnBrk="1" hangingPunct="1">
              <a:defRPr/>
            </a:pPr>
            <a:r>
              <a:rPr lang="es-MX" dirty="0" smtClean="0">
                <a:latin typeface="Verdana" charset="0"/>
              </a:rPr>
              <a:t>Suivi des facteurs de déboisement et de dégradation des forêts</a:t>
            </a:r>
            <a:endParaRPr lang="fr-CA" dirty="0" smtClean="0">
              <a:ea typeface="+mj-ea"/>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altLang="en-US" dirty="0" smtClean="0">
                <a:latin typeface="Verdana" pitchFamily="34" charset="0"/>
              </a:rPr>
              <a:t>Plan de présentation du module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Pourquoi le suivi à l'échelon local (CBM) doit-il faire partie du suivi de REDD+ au niveau national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Comment le suivi à l'échelon local peut-il s'articuler avec le système national de suivi forestier (NFMS)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Établissement de protocoles pour le suivi à l'échelon local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Suivi de variables autres que les variables liées à l'émission de carbone</a:t>
            </a:r>
          </a:p>
          <a:p>
            <a:pPr marL="457200" indent="-457200" eaLnBrk="1" hangingPunct="1">
              <a:lnSpc>
                <a:spcPct val="100000"/>
              </a:lnSpc>
              <a:buSzPct val="100000"/>
              <a:buFont typeface="Verdana" pitchFamily="34" charset="0"/>
              <a:buAutoNum type="arabicPeriod"/>
            </a:pPr>
            <a:r>
              <a:rPr lang="en-GB" altLang="en-US" sz="1800" b="1" dirty="0" smtClean="0"/>
              <a:t>Comment alimenter une base de données nationale avec des données du niveau local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Autres questions : vérification et base de partage des avantages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Combien coûte le suivi à l'échelon local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Planification d'un exercice de suivi à l'échelon local</a:t>
            </a:r>
          </a:p>
          <a:p>
            <a:pPr marL="457200" indent="-457200" eaLnBrk="1" hangingPunct="1">
              <a:lnSpc>
                <a:spcPct val="100000"/>
              </a:lnSpc>
              <a:buSzPct val="100000"/>
              <a:buFont typeface="Verdana" pitchFamily="34" charset="0"/>
              <a:buAutoNum type="arabicPeriod"/>
            </a:pPr>
            <a:endParaRPr lang="fr-CA" altLang="en-US" sz="180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143" y="96855"/>
            <a:ext cx="8998857" cy="1014189"/>
          </a:xfrm>
        </p:spPr>
        <p:txBody>
          <a:bodyPr/>
          <a:lstStyle/>
          <a:p>
            <a:pPr eaLnBrk="1" hangingPunct="1">
              <a:defRPr/>
            </a:pPr>
            <a:r>
              <a:rPr dirty="0" smtClean="0"/>
              <a:t>Incorporation des données locales dans la base de données nationale </a:t>
            </a:r>
          </a:p>
        </p:txBody>
      </p:sp>
      <p:sp>
        <p:nvSpPr>
          <p:cNvPr id="90116" name="Marcador de texto 2"/>
          <p:cNvSpPr>
            <a:spLocks noGrp="1"/>
          </p:cNvSpPr>
          <p:nvPr>
            <p:ph type="body" sz="quarter" idx="10"/>
          </p:nvPr>
        </p:nvSpPr>
        <p:spPr>
          <a:xfrm>
            <a:off x="269875" y="1495425"/>
            <a:ext cx="8704263" cy="3952875"/>
          </a:xfrm>
        </p:spPr>
        <p:txBody>
          <a:bodyPr/>
          <a:lstStyle/>
          <a:p>
            <a:pPr eaLnBrk="1" hangingPunct="1">
              <a:lnSpc>
                <a:spcPct val="100000"/>
              </a:lnSpc>
            </a:pPr>
            <a:r>
              <a:rPr lang="en-US" altLang="en-US" sz="2000" dirty="0" smtClean="0"/>
              <a:t>Les protocoles doivent assurer que les données relatives au CBM soient compatibles avec les NFMS.</a:t>
            </a:r>
          </a:p>
          <a:p>
            <a:pPr eaLnBrk="1" hangingPunct="1">
              <a:lnSpc>
                <a:spcPct val="100000"/>
              </a:lnSpc>
            </a:pPr>
            <a:r>
              <a:rPr lang="en-US" altLang="en-US" sz="2000" dirty="0" smtClean="0"/>
              <a:t>Le CBM peut contribuer à densifier les inventaires existants.</a:t>
            </a:r>
          </a:p>
          <a:p>
            <a:pPr eaLnBrk="1" hangingPunct="1">
              <a:lnSpc>
                <a:spcPct val="100000"/>
              </a:lnSpc>
            </a:pPr>
            <a:r>
              <a:rPr lang="en-US" altLang="en-US" sz="2000" dirty="0" smtClean="0"/>
              <a:t>Le CBM peut ajouter une nouvelle strate pour estimer les stocks de carbone et les variations dans les zones aménagées :</a:t>
            </a:r>
          </a:p>
          <a:p>
            <a:pPr lvl="1" eaLnBrk="1" hangingPunct="1">
              <a:lnSpc>
                <a:spcPct val="100000"/>
              </a:lnSpc>
            </a:pPr>
            <a:r>
              <a:rPr lang="en-US" altLang="en-US" sz="2000" dirty="0" smtClean="0"/>
              <a:t>Il peut servir à évaluer l'impact de diverses pratiques de gestion</a:t>
            </a:r>
          </a:p>
          <a:p>
            <a:pPr eaLnBrk="1" hangingPunct="1">
              <a:lnSpc>
                <a:spcPct val="100000"/>
              </a:lnSpc>
            </a:pPr>
            <a:r>
              <a:rPr lang="en-US" altLang="en-US" sz="2000" dirty="0" smtClean="0"/>
              <a:t>La mise au point de systèmes participatifs est possible (téléchargement direct de données par les populations locales).</a:t>
            </a:r>
          </a:p>
          <a:p>
            <a:pPr eaLnBrk="1" hangingPunct="1">
              <a:lnSpc>
                <a:spcPct val="100000"/>
              </a:lnSpc>
            </a:pPr>
            <a:r>
              <a:rPr lang="en-US" altLang="en-US" sz="2000" dirty="0" smtClean="0"/>
              <a:t>Étudier la question du régime de propriété et de la protection des données.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Imagen 7"/>
          <p:cNvPicPr>
            <a:picLocks noChangeAspect="1" noChangeArrowheads="1"/>
          </p:cNvPicPr>
          <p:nvPr/>
        </p:nvPicPr>
        <p:blipFill>
          <a:blip r:embed="rId3">
            <a:extLst>
              <a:ext uri="{28A0092B-C50C-407E-A947-70E740481C1C}">
                <a14:useLocalDpi xmlns:a14="http://schemas.microsoft.com/office/drawing/2010/main" val="0"/>
              </a:ext>
            </a:extLst>
          </a:blip>
          <a:srcRect r="29709" b="57745"/>
          <a:stretch>
            <a:fillRect/>
          </a:stretch>
        </p:blipFill>
        <p:spPr bwMode="auto">
          <a:xfrm>
            <a:off x="1719262" y="3520486"/>
            <a:ext cx="5668963"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CuadroTexto 9"/>
          <p:cNvSpPr txBox="1">
            <a:spLocks noChangeArrowheads="1"/>
          </p:cNvSpPr>
          <p:nvPr/>
        </p:nvSpPr>
        <p:spPr bwMode="auto">
          <a:xfrm>
            <a:off x="381000" y="1131888"/>
            <a:ext cx="8345488" cy="250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marL="285750" indent="-285750">
              <a:spcBef>
                <a:spcPts val="500"/>
              </a:spcBef>
              <a:buSzPct val="140000"/>
              <a:buFont typeface="Wingdings" panose="05000000000000000000" pitchFamily="2" charset="2"/>
              <a:buChar char="§"/>
            </a:pPr>
            <a:r>
              <a:rPr lang="en-GB" altLang="en-US" dirty="0">
                <a:latin typeface="+mj-lt"/>
              </a:rPr>
              <a:t>Les systèmes nationaux peuvent suivre une démarche participative pour faciliter l'intégration de données géographiques et d'émissions de carbone de portée locale.</a:t>
            </a:r>
            <a:endParaRPr lang="fr-CA" altLang="en-US" dirty="0">
              <a:latin typeface="+mj-lt"/>
            </a:endParaRPr>
          </a:p>
          <a:p>
            <a:pPr>
              <a:spcBef>
                <a:spcPts val="500"/>
              </a:spcBef>
              <a:buSzPct val="140000"/>
            </a:pPr>
            <a:r>
              <a:rPr dirty="0"/>
              <a:t/>
            </a:r>
            <a:br>
              <a:rPr dirty="0"/>
            </a:br>
            <a:r>
              <a:rPr lang="en-GB" altLang="en-US" i="1" dirty="0" smtClean="0">
                <a:latin typeface="+mj-lt"/>
              </a:rPr>
              <a:t>Exemple :</a:t>
            </a:r>
            <a:r>
              <a:rPr dirty="0" smtClean="0"/>
              <a:t> </a:t>
            </a:r>
            <a:r>
              <a:rPr lang="en-GB" altLang="en-US" i="1" dirty="0">
                <a:latin typeface="+mj-lt"/>
              </a:rPr>
              <a:t>Dans ce système national, la région est classée dans la catégorie « Forêt tropicale et de chênes »</a:t>
            </a:r>
            <a:endParaRPr lang="fr-CA" altLang="en-US" i="1" dirty="0">
              <a:latin typeface="+mj-lt"/>
            </a:endParaRPr>
          </a:p>
          <a:p>
            <a:pPr marL="285750" indent="-285750">
              <a:spcBef>
                <a:spcPts val="500"/>
              </a:spcBef>
              <a:buSzPct val="140000"/>
              <a:buFont typeface="Wingdings" panose="05000000000000000000" pitchFamily="2" charset="2"/>
              <a:buChar char="§"/>
            </a:pPr>
            <a:r>
              <a:rPr lang="en-GB" altLang="en-US" dirty="0" smtClean="0">
                <a:latin typeface="+mj-lt"/>
              </a:rPr>
              <a:t>Mais une sous-zone peut être en cours d'aménagement forestier par la population locale (en bleu)</a:t>
            </a:r>
          </a:p>
          <a:p>
            <a:pPr marL="285750" indent="-285750">
              <a:spcBef>
                <a:spcPts val="500"/>
              </a:spcBef>
              <a:buSzPct val="140000"/>
              <a:buFont typeface="Wingdings" panose="05000000000000000000" pitchFamily="2" charset="2"/>
              <a:buChar char="§"/>
            </a:pPr>
            <a:r>
              <a:rPr lang="en-GB" altLang="en-US" dirty="0" smtClean="0">
                <a:latin typeface="+mj-lt"/>
              </a:rPr>
              <a:t>Cette population peut fournir des données locales sur la zone aménagée</a:t>
            </a:r>
            <a:endParaRPr lang="fr-CA" altLang="en-US" dirty="0">
              <a:latin typeface="+mj-lt"/>
            </a:endParaRPr>
          </a:p>
        </p:txBody>
      </p:sp>
      <p:sp>
        <p:nvSpPr>
          <p:cNvPr id="92163" name="CuadroTexto 13"/>
          <p:cNvSpPr txBox="1">
            <a:spLocks noChangeArrowheads="1"/>
          </p:cNvSpPr>
          <p:nvPr/>
        </p:nvSpPr>
        <p:spPr bwMode="auto">
          <a:xfrm>
            <a:off x="22225" y="6573838"/>
            <a:ext cx="2157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 altLang="en-US" sz="1200" dirty="0"/>
              <a:t>Inspiré de Balderas Torres (2013)</a:t>
            </a:r>
          </a:p>
        </p:txBody>
      </p:sp>
      <p:sp>
        <p:nvSpPr>
          <p:cNvPr id="11" name="Título 1"/>
          <p:cNvSpPr>
            <a:spLocks noGrp="1"/>
          </p:cNvSpPr>
          <p:nvPr>
            <p:ph type="title"/>
          </p:nvPr>
        </p:nvSpPr>
        <p:spPr>
          <a:xfrm>
            <a:off x="145143" y="96856"/>
            <a:ext cx="8998857" cy="840125"/>
          </a:xfrm>
        </p:spPr>
        <p:txBody>
          <a:bodyPr/>
          <a:lstStyle/>
          <a:p>
            <a:pPr eaLnBrk="1" hangingPunct="1">
              <a:defRPr/>
            </a:pPr>
            <a:r>
              <a:rPr dirty="0" smtClean="0"/>
              <a:t>Exemple d'intégration de données locales (1)</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339" name="Group 131"/>
          <p:cNvGraphicFramePr>
            <a:graphicFrameLocks noGrp="1"/>
          </p:cNvGraphicFramePr>
          <p:nvPr>
            <p:ph idx="1"/>
            <p:extLst>
              <p:ext uri="{D42A27DB-BD31-4B8C-83A1-F6EECF244321}">
                <p14:modId xmlns:p14="http://schemas.microsoft.com/office/powerpoint/2010/main" val="4004971732"/>
              </p:ext>
            </p:extLst>
          </p:nvPr>
        </p:nvGraphicFramePr>
        <p:xfrm>
          <a:off x="190500" y="1680337"/>
          <a:ext cx="8632825" cy="1542288"/>
        </p:xfrm>
        <a:graphic>
          <a:graphicData uri="http://schemas.openxmlformats.org/drawingml/2006/table">
            <a:tbl>
              <a:tblPr/>
              <a:tblGrid>
                <a:gridCol w="863600"/>
                <a:gridCol w="862013"/>
                <a:gridCol w="863600"/>
                <a:gridCol w="863600"/>
                <a:gridCol w="863600"/>
                <a:gridCol w="863600"/>
                <a:gridCol w="862012"/>
                <a:gridCol w="863600"/>
                <a:gridCol w="863600"/>
                <a:gridCol w="863600"/>
              </a:tblGrid>
              <a:tr h="385763">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Strate</a:t>
                      </a:r>
                      <a:endParaRPr kumimoji="0" lang="fr-CA"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Superficie (ha) et  U %</a:t>
                      </a:r>
                      <a:endParaRPr kumimoji="0" lang="fr-CA"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Facteur de variation du stock de carbone (CSCF) (Moyenne, tCO</a:t>
                      </a:r>
                      <a:r>
                        <a:rPr kumimoji="0" lang="en-GB" altLang="en-US" sz="1100" b="1" i="0" u="none" strike="noStrike" cap="none" normalizeH="0" baseline="-25000" dirty="0" smtClean="0">
                          <a:ln>
                            <a:noFill/>
                          </a:ln>
                          <a:solidFill>
                            <a:srgbClr val="FFFFFF"/>
                          </a:solidFill>
                          <a:effectLst/>
                          <a:latin typeface="Times New Roman" pitchFamily="18" charset="0"/>
                        </a:rPr>
                        <a:t>2</a:t>
                      </a:r>
                      <a:r>
                        <a:rPr kumimoji="0" lang="en-GB" altLang="en-US" sz="1100" b="1" i="0" u="none" strike="noStrike" cap="none" normalizeH="0" baseline="0" dirty="0" smtClean="0">
                          <a:ln>
                            <a:noFill/>
                          </a:ln>
                          <a:solidFill>
                            <a:srgbClr val="FFFFFF"/>
                          </a:solidFill>
                          <a:effectLst/>
                          <a:latin typeface="Times New Roman" pitchFamily="18" charset="0"/>
                        </a:rPr>
                        <a:t>e/ha-année)</a:t>
                      </a:r>
                      <a:endParaRPr kumimoji="0" lang="fr-CA"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gridSpan="3">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CSCF d'incertitudes (%U)</a:t>
                      </a:r>
                      <a:endParaRPr kumimoji="0" lang="fr-CA"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Variation du carbone en strate (tCO</a:t>
                      </a:r>
                      <a:r>
                        <a:rPr kumimoji="0" lang="en-GB" altLang="en-US" sz="1100" b="1" i="0" u="none" strike="noStrike" cap="none" normalizeH="0" baseline="-25000" dirty="0" smtClean="0">
                          <a:ln>
                            <a:noFill/>
                          </a:ln>
                          <a:solidFill>
                            <a:srgbClr val="FFFFFF"/>
                          </a:solidFill>
                          <a:effectLst/>
                          <a:latin typeface="Times New Roman" pitchFamily="18" charset="0"/>
                        </a:rPr>
                        <a:t>2</a:t>
                      </a:r>
                      <a:r>
                        <a:rPr kumimoji="0" lang="en-GB" altLang="en-US" sz="1100" b="1" i="0" u="none" strike="noStrike" cap="none" normalizeH="0" baseline="0" dirty="0" smtClean="0">
                          <a:ln>
                            <a:noFill/>
                          </a:ln>
                          <a:solidFill>
                            <a:srgbClr val="FFFFFF"/>
                          </a:solidFill>
                          <a:effectLst/>
                          <a:latin typeface="Times New Roman" pitchFamily="18" charset="0"/>
                        </a:rPr>
                        <a:t>e/année)</a:t>
                      </a:r>
                      <a:endParaRPr kumimoji="0" lang="fr-CA"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%U (Strate)</a:t>
                      </a:r>
                      <a:endParaRPr kumimoji="0" lang="fr-CA"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5763">
                <a:tc vMerge="1">
                  <a:txBody>
                    <a:bodyPr/>
                    <a:lstStyle/>
                    <a:p>
                      <a:endParaRPr lang="en-GB"/>
                    </a:p>
                  </a:txBody>
                  <a:tcPr/>
                </a:tc>
                <a:tc vMerge="1">
                  <a:txBody>
                    <a:bodyPr/>
                    <a:lstStyle/>
                    <a:p>
                      <a:endParaRPr lang="en-GB"/>
                    </a:p>
                  </a:txBody>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BIOM.</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SOL</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005172"/>
                          </a:solidFill>
                          <a:effectLst/>
                          <a:latin typeface="Times New Roman" pitchFamily="18" charset="0"/>
                        </a:rPr>
                        <a:t>FACTEUR</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BIOM.</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SOL</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005172"/>
                          </a:solidFill>
                          <a:effectLst/>
                          <a:latin typeface="Times New Roman" pitchFamily="18" charset="0"/>
                        </a:rPr>
                        <a:t>U</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GB"/>
                    </a:p>
                  </a:txBody>
                  <a:tcPr/>
                </a:tc>
                <a:tc vMerge="1">
                  <a:txBody>
                    <a:bodyPr/>
                    <a:lstStyle/>
                    <a:p>
                      <a:endParaRPr lang="en-GB"/>
                    </a:p>
                  </a:txBody>
                  <a:tcPr/>
                </a:tc>
              </a:tr>
              <a:tr h="1920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Tropicale</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5 000 (5 %)</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3,0</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3,0</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S.O.</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S.O.</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15 000</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S.O.</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r h="1920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Chênes</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12 500 (5 %)</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-3,5</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-3,5</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S.O.</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-43 750</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S.O.</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r>
            </a:tbl>
          </a:graphicData>
        </a:graphic>
      </p:graphicFrame>
      <p:graphicFrame>
        <p:nvGraphicFramePr>
          <p:cNvPr id="94338" name="Group 130"/>
          <p:cNvGraphicFramePr>
            <a:graphicFrameLocks noGrp="1"/>
          </p:cNvGraphicFramePr>
          <p:nvPr>
            <p:extLst>
              <p:ext uri="{D42A27DB-BD31-4B8C-83A1-F6EECF244321}">
                <p14:modId xmlns:p14="http://schemas.microsoft.com/office/powerpoint/2010/main" val="3331376345"/>
              </p:ext>
            </p:extLst>
          </p:nvPr>
        </p:nvGraphicFramePr>
        <p:xfrm>
          <a:off x="127000" y="4224338"/>
          <a:ext cx="8767763" cy="1542288"/>
        </p:xfrm>
        <a:graphic>
          <a:graphicData uri="http://schemas.openxmlformats.org/drawingml/2006/table">
            <a:tbl>
              <a:tblPr/>
              <a:tblGrid>
                <a:gridCol w="876300"/>
                <a:gridCol w="877888"/>
                <a:gridCol w="876300"/>
                <a:gridCol w="876300"/>
                <a:gridCol w="876300"/>
                <a:gridCol w="877887"/>
                <a:gridCol w="876300"/>
                <a:gridCol w="876300"/>
                <a:gridCol w="877888"/>
                <a:gridCol w="876300"/>
              </a:tblGrid>
              <a:tr h="323850">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Strate</a:t>
                      </a:r>
                      <a:endParaRPr kumimoji="0" lang="fr-CA"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Superficie (ha) et  U %</a:t>
                      </a:r>
                      <a:endParaRPr kumimoji="0" lang="fr-CA"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CSCF (Moyenne, tCO</a:t>
                      </a:r>
                      <a:r>
                        <a:rPr kumimoji="0" lang="en-GB" altLang="en-US" sz="1100" b="1" i="0" u="none" strike="noStrike" cap="none" normalizeH="0" baseline="-25000" dirty="0" smtClean="0">
                          <a:ln>
                            <a:noFill/>
                          </a:ln>
                          <a:solidFill>
                            <a:srgbClr val="FFFFFF"/>
                          </a:solidFill>
                          <a:effectLst/>
                          <a:latin typeface="Times New Roman" pitchFamily="18" charset="0"/>
                        </a:rPr>
                        <a:t>2</a:t>
                      </a:r>
                      <a:r>
                        <a:rPr kumimoji="0" lang="en-GB" altLang="en-US" sz="1100" b="1" i="0" u="none" strike="noStrike" cap="none" normalizeH="0" baseline="0" dirty="0" smtClean="0">
                          <a:ln>
                            <a:noFill/>
                          </a:ln>
                          <a:solidFill>
                            <a:srgbClr val="FFFFFF"/>
                          </a:solidFill>
                          <a:effectLst/>
                          <a:latin typeface="Times New Roman" pitchFamily="18" charset="0"/>
                        </a:rPr>
                        <a:t>e/ha-année)</a:t>
                      </a:r>
                      <a:endParaRPr kumimoji="0" lang="fr-CA"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gridSpan="3">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CSCF d'incertitudes (%U)</a:t>
                      </a:r>
                      <a:endParaRPr kumimoji="0" lang="fr-CA"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Variation du carbone (tCO</a:t>
                      </a:r>
                      <a:r>
                        <a:rPr kumimoji="0" lang="en-GB" altLang="en-US" sz="1100" b="1" i="0" u="none" strike="noStrike" cap="none" normalizeH="0" baseline="-25000" dirty="0" smtClean="0">
                          <a:ln>
                            <a:noFill/>
                          </a:ln>
                          <a:solidFill>
                            <a:srgbClr val="FFFFFF"/>
                          </a:solidFill>
                          <a:effectLst/>
                          <a:latin typeface="Times New Roman" pitchFamily="18" charset="0"/>
                        </a:rPr>
                        <a:t>2</a:t>
                      </a:r>
                      <a:r>
                        <a:rPr kumimoji="0" lang="en-GB" altLang="en-US" sz="1100" b="1" i="0" u="none" strike="noStrike" cap="none" normalizeH="0" baseline="0" dirty="0" smtClean="0">
                          <a:ln>
                            <a:noFill/>
                          </a:ln>
                          <a:solidFill>
                            <a:srgbClr val="FFFFFF"/>
                          </a:solidFill>
                          <a:effectLst/>
                          <a:latin typeface="Times New Roman" pitchFamily="18" charset="0"/>
                        </a:rPr>
                        <a:t>e/année)</a:t>
                      </a:r>
                      <a:endParaRPr kumimoji="0" lang="fr-CA"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rPr>
                        <a:t>%U (Strate)</a:t>
                      </a:r>
                      <a:endParaRPr kumimoji="0" lang="fr-CA"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23850">
                <a:tc vMerge="1">
                  <a:txBody>
                    <a:bodyPr/>
                    <a:lstStyle/>
                    <a:p>
                      <a:endParaRPr lang="en-GB"/>
                    </a:p>
                  </a:txBody>
                  <a:tcPr/>
                </a:tc>
                <a:tc vMerge="1">
                  <a:txBody>
                    <a:bodyPr/>
                    <a:lstStyle/>
                    <a:p>
                      <a:endParaRPr lang="en-GB"/>
                    </a:p>
                  </a:txBody>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BIOM.</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SOL</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005172"/>
                          </a:solidFill>
                          <a:effectLst/>
                          <a:latin typeface="Times New Roman" pitchFamily="18" charset="0"/>
                        </a:rPr>
                        <a:t>FACTEUR</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BIOM.</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SOL</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005172"/>
                          </a:solidFill>
                          <a:effectLst/>
                          <a:latin typeface="Times New Roman" pitchFamily="18" charset="0"/>
                        </a:rPr>
                        <a:t>U</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GB"/>
                    </a:p>
                  </a:txBody>
                  <a:tcPr/>
                </a:tc>
                <a:tc vMerge="1">
                  <a:txBody>
                    <a:bodyPr/>
                    <a:lstStyle/>
                    <a:p>
                      <a:endParaRPr lang="en-GB"/>
                    </a:p>
                  </a:txBody>
                  <a:tcPr/>
                </a:tc>
              </a:tr>
              <a:tr h="1920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Tropicale</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5 000 (5 %)</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3,0</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3,0</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S.O.</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S.O.</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15 000</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rPr>
                        <a:t>S.O.</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r h="1920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Chênes</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9 500 (5 %)</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-3,5</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-3,5</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S.O.</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-33 250</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S.O.</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r>
              <a:tr h="1920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Chênes (IFM)</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3 000 (3 %)</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5,4</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0,5</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5,9</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5 %</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8 %</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4,3 %</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17 700</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rPr>
                        <a:t>4,6 %</a:t>
                      </a:r>
                      <a:endParaRPr kumimoji="0" lang="fr-CA"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bl>
          </a:graphicData>
        </a:graphic>
      </p:graphicFrame>
      <p:sp>
        <p:nvSpPr>
          <p:cNvPr id="94330" name="CuadroTexto 9"/>
          <p:cNvSpPr txBox="1">
            <a:spLocks noChangeArrowheads="1"/>
          </p:cNvSpPr>
          <p:nvPr/>
        </p:nvSpPr>
        <p:spPr bwMode="auto">
          <a:xfrm>
            <a:off x="180975" y="1008063"/>
            <a:ext cx="8542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n-GB" altLang="en-US" dirty="0" smtClean="0">
                <a:latin typeface="+mj-lt"/>
              </a:rPr>
              <a:t>Tableau 1. Informations contenues dans un système national (Niveau 1)</a:t>
            </a:r>
            <a:endParaRPr lang="fr-CA" altLang="en-US" dirty="0">
              <a:latin typeface="+mj-lt"/>
            </a:endParaRPr>
          </a:p>
        </p:txBody>
      </p:sp>
      <p:sp>
        <p:nvSpPr>
          <p:cNvPr id="94331" name="CuadroTexto 10"/>
          <p:cNvSpPr txBox="1">
            <a:spLocks noChangeArrowheads="1"/>
          </p:cNvSpPr>
          <p:nvPr/>
        </p:nvSpPr>
        <p:spPr bwMode="auto">
          <a:xfrm>
            <a:off x="160338" y="3222625"/>
            <a:ext cx="88026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n-GB" altLang="en-US" dirty="0" smtClean="0">
                <a:latin typeface="+mj-lt"/>
              </a:rPr>
              <a:t>Tableau 2. Les informations locales tirées du polygone bleu peuvent être intégrées comme une nouvelle strate et polygone... zone d'aménagement, carbone et incertitudes (Niveaux 1 à 3)</a:t>
            </a:r>
            <a:endParaRPr lang="fr-CA" altLang="en-US" dirty="0">
              <a:latin typeface="+mj-lt"/>
            </a:endParaRPr>
          </a:p>
        </p:txBody>
      </p:sp>
      <p:sp>
        <p:nvSpPr>
          <p:cNvPr id="94332" name="CuadroTexto 11"/>
          <p:cNvSpPr txBox="1">
            <a:spLocks noChangeArrowheads="1"/>
          </p:cNvSpPr>
          <p:nvPr/>
        </p:nvSpPr>
        <p:spPr bwMode="auto">
          <a:xfrm>
            <a:off x="190500" y="5689600"/>
            <a:ext cx="8515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n-GB" altLang="en-US" dirty="0"/>
              <a:t>L'inventaire peut être recalculé en y intégrant les informations locales</a:t>
            </a:r>
            <a:endParaRPr lang="fr-CA" altLang="en-US" dirty="0"/>
          </a:p>
        </p:txBody>
      </p:sp>
      <p:sp>
        <p:nvSpPr>
          <p:cNvPr id="94333" name="CuadroTexto 13"/>
          <p:cNvSpPr txBox="1">
            <a:spLocks noChangeArrowheads="1"/>
          </p:cNvSpPr>
          <p:nvPr/>
        </p:nvSpPr>
        <p:spPr bwMode="auto">
          <a:xfrm>
            <a:off x="6708775" y="5595938"/>
            <a:ext cx="2187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 altLang="en-US" sz="1200" dirty="0"/>
              <a:t>Inspiré de Balderas Torres (2013)</a:t>
            </a:r>
          </a:p>
        </p:txBody>
      </p:sp>
      <p:sp>
        <p:nvSpPr>
          <p:cNvPr id="10" name="Título 1"/>
          <p:cNvSpPr>
            <a:spLocks noGrp="1"/>
          </p:cNvSpPr>
          <p:nvPr>
            <p:ph type="title"/>
          </p:nvPr>
        </p:nvSpPr>
        <p:spPr>
          <a:xfrm>
            <a:off x="145143" y="96856"/>
            <a:ext cx="8998857" cy="791650"/>
          </a:xfrm>
        </p:spPr>
        <p:txBody>
          <a:bodyPr/>
          <a:lstStyle/>
          <a:p>
            <a:pPr eaLnBrk="1" hangingPunct="1">
              <a:defRPr/>
            </a:pPr>
            <a:r>
              <a:rPr dirty="0" smtClean="0"/>
              <a:t>Exemple d'intégration de données locales (2)</a:t>
            </a:r>
            <a:endParaRPr lang="fr-CA" dirty="0" smtClean="0">
              <a:ea typeface="+mj-e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355" name="Group 99"/>
          <p:cNvGraphicFramePr>
            <a:graphicFrameLocks noGrp="1"/>
          </p:cNvGraphicFramePr>
          <p:nvPr>
            <p:ph idx="1"/>
            <p:extLst>
              <p:ext uri="{D42A27DB-BD31-4B8C-83A1-F6EECF244321}">
                <p14:modId xmlns:p14="http://schemas.microsoft.com/office/powerpoint/2010/main" val="3266473964"/>
              </p:ext>
            </p:extLst>
          </p:nvPr>
        </p:nvGraphicFramePr>
        <p:xfrm>
          <a:off x="249238" y="2405063"/>
          <a:ext cx="8229600" cy="2528892"/>
        </p:xfrm>
        <a:graphic>
          <a:graphicData uri="http://schemas.openxmlformats.org/drawingml/2006/table">
            <a:tbl>
              <a:tblPr/>
              <a:tblGrid>
                <a:gridCol w="1876425"/>
                <a:gridCol w="828675"/>
                <a:gridCol w="847725"/>
                <a:gridCol w="846137"/>
                <a:gridCol w="998538"/>
                <a:gridCol w="863600"/>
                <a:gridCol w="965200"/>
                <a:gridCol w="1003300"/>
              </a:tblGrid>
              <a:tr h="280988">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Times New Roman" pitchFamily="18" charset="0"/>
                        </a:rPr>
                        <a:t>Échelle</a:t>
                      </a:r>
                      <a:endParaRPr kumimoji="0" lang="fr-CA" altLang="en-US" sz="1600" b="1" i="0" u="none" strike="noStrike" cap="none" normalizeH="0" baseline="0" dirty="0" smtClean="0">
                        <a:ln>
                          <a:noFill/>
                        </a:ln>
                        <a:solidFill>
                          <a:srgbClr val="FFFFFF"/>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7">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Times New Roman" pitchFamily="18" charset="0"/>
                        </a:rPr>
                        <a:t>Pourcentage d'incertitude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80988">
                <a:tc vMerge="1">
                  <a:txBody>
                    <a:bodyPr/>
                    <a:lstStyle/>
                    <a:p>
                      <a:endParaRPr lang="en-GB"/>
                    </a:p>
                  </a:txBody>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rPr>
                        <a:t>190 %</a:t>
                      </a:r>
                      <a:endParaRPr kumimoji="0" lang="fr-CA"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rPr>
                        <a:t>100 %</a:t>
                      </a:r>
                      <a:endParaRPr kumimoji="0" lang="fr-CA"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rPr>
                        <a:t>20 %</a:t>
                      </a:r>
                      <a:endParaRPr kumimoji="0" lang="fr-CA"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rPr>
                        <a:t>10 %</a:t>
                      </a:r>
                      <a:endParaRPr kumimoji="0" lang="fr-CA"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rPr>
                        <a:t>5,0 %</a:t>
                      </a:r>
                      <a:endParaRPr kumimoji="0" lang="fr-CA"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rPr>
                        <a:t>2,0 %</a:t>
                      </a:r>
                      <a:endParaRPr kumimoji="0" lang="fr-CA"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rPr>
                        <a:t>1,0 %</a:t>
                      </a:r>
                      <a:endParaRPr kumimoji="0" lang="fr-CA"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005172"/>
                          </a:solidFill>
                          <a:effectLst/>
                          <a:latin typeface="Times New Roman" pitchFamily="18" charset="0"/>
                        </a:rPr>
                        <a:t>1:3 000 (CBM)</a:t>
                      </a:r>
                      <a:endParaRPr kumimoji="0" lang="fr-CA" altLang="en-US" sz="1600" b="1"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0,004</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0,01</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0,3</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1,3</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itchFamily="18" charset="0"/>
                        </a:rPr>
                        <a:t>5,2</a:t>
                      </a:r>
                      <a:endParaRPr kumimoji="0" lang="fr-CA" altLang="en-US" sz="16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FF"/>
                          </a:solidFill>
                          <a:effectLst/>
                          <a:latin typeface="Times New Roman" pitchFamily="18" charset="0"/>
                        </a:rPr>
                        <a:t>32,5</a:t>
                      </a:r>
                      <a:endParaRPr kumimoji="0" lang="fr-CA" altLang="en-US" sz="1600" b="1" i="0" u="none" strike="noStrike" cap="none" normalizeH="0" baseline="0" dirty="0" smtClean="0">
                        <a:ln>
                          <a:noFill/>
                        </a:ln>
                        <a:solidFill>
                          <a:srgbClr val="0000FF"/>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130</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005172"/>
                          </a:solidFill>
                          <a:effectLst/>
                          <a:latin typeface="Times New Roman" pitchFamily="18" charset="0"/>
                        </a:rPr>
                        <a:t>1:5 000 (CBM)</a:t>
                      </a:r>
                      <a:endParaRPr kumimoji="0" lang="fr-CA" altLang="en-US" sz="1600" b="1"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0,01</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0,04</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0,9</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3,6</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14,4</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90</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361</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005172"/>
                          </a:solidFill>
                          <a:effectLst/>
                          <a:latin typeface="Times New Roman" pitchFamily="18" charset="0"/>
                        </a:rPr>
                        <a:t>1:000 (CBM)</a:t>
                      </a:r>
                      <a:endParaRPr kumimoji="0" lang="fr-CA" altLang="en-US" sz="1600" b="1"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0,13</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0,45</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11,3</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45,1</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58</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1 128</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4 513</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1:20 000</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0,16</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0,58</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14,4</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57,8</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231</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1 444</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5 776</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01:50 000</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1,0</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3,6</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90,3</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361</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1 444</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9 025</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36 100</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1:100 000</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itchFamily="18" charset="0"/>
                        </a:rPr>
                        <a:t>4,0</a:t>
                      </a:r>
                      <a:endParaRPr kumimoji="0" lang="fr-CA" altLang="en-US" sz="16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FF0000"/>
                          </a:solidFill>
                          <a:effectLst/>
                          <a:latin typeface="Times New Roman" pitchFamily="18" charset="0"/>
                        </a:rPr>
                        <a:t>14,4</a:t>
                      </a:r>
                      <a:endParaRPr kumimoji="0" lang="fr-CA" altLang="en-US" sz="1600" b="1" i="0" u="none" strike="noStrike" cap="none" normalizeH="0" baseline="0" dirty="0" smtClean="0">
                        <a:ln>
                          <a:noFill/>
                        </a:ln>
                        <a:solidFill>
                          <a:srgbClr val="FF0000"/>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itchFamily="18" charset="0"/>
                        </a:rPr>
                        <a:t>361</a:t>
                      </a:r>
                      <a:endParaRPr kumimoji="0" lang="fr-CA" altLang="en-US" sz="16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1 444</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800000"/>
                          </a:solidFill>
                          <a:effectLst/>
                          <a:latin typeface="Times New Roman" pitchFamily="18" charset="0"/>
                        </a:rPr>
                        <a:t>5 776</a:t>
                      </a:r>
                      <a:endParaRPr kumimoji="0" lang="fr-CA" altLang="en-US" sz="1600" b="1" i="0" u="none" strike="noStrike" cap="none" normalizeH="0" baseline="0" dirty="0" smtClean="0">
                        <a:ln>
                          <a:noFill/>
                        </a:ln>
                        <a:solidFill>
                          <a:srgbClr val="800000"/>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800000"/>
                          </a:solidFill>
                          <a:effectLst/>
                          <a:latin typeface="Times New Roman" pitchFamily="18" charset="0"/>
                        </a:rPr>
                        <a:t>36 100</a:t>
                      </a:r>
                      <a:endParaRPr kumimoji="0" lang="fr-CA" altLang="en-US" sz="1600" b="1" i="0" u="none" strike="noStrike" cap="none" normalizeH="0" baseline="0" dirty="0" smtClean="0">
                        <a:ln>
                          <a:noFill/>
                        </a:ln>
                        <a:solidFill>
                          <a:srgbClr val="800000"/>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144 400</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1:250 000</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25,0</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90,3</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2 256</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9 025</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36 100</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225 625</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rPr>
                        <a:t>902 500</a:t>
                      </a:r>
                      <a:endParaRPr kumimoji="0" lang="fr-CA"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bl>
          </a:graphicData>
        </a:graphic>
      </p:graphicFrame>
      <p:cxnSp>
        <p:nvCxnSpPr>
          <p:cNvPr id="6" name="Conector recto de flecha 5"/>
          <p:cNvCxnSpPr/>
          <p:nvPr/>
        </p:nvCxnSpPr>
        <p:spPr>
          <a:xfrm flipH="1">
            <a:off x="3825875" y="3181350"/>
            <a:ext cx="2960688" cy="1323975"/>
          </a:xfrm>
          <a:prstGeom prst="straightConnector1">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Conector recto de flecha 7"/>
          <p:cNvCxnSpPr/>
          <p:nvPr/>
        </p:nvCxnSpPr>
        <p:spPr>
          <a:xfrm flipV="1">
            <a:off x="3921125" y="4616450"/>
            <a:ext cx="1841500" cy="9525"/>
          </a:xfrm>
          <a:prstGeom prst="straightConnector1">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6347" name="Rectángulo 11"/>
          <p:cNvSpPr>
            <a:spLocks noChangeArrowheads="1"/>
          </p:cNvSpPr>
          <p:nvPr/>
        </p:nvSpPr>
        <p:spPr bwMode="auto">
          <a:xfrm>
            <a:off x="232569" y="1853913"/>
            <a:ext cx="8678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n-GB" altLang="en-US" sz="1600" dirty="0" smtClean="0">
                <a:solidFill>
                  <a:schemeClr val="accent6"/>
                </a:solidFill>
                <a:latin typeface="+mj-lt"/>
              </a:rPr>
              <a:t>Tableau. Incertitude de polygones de tailles différentes à des échelles cartographiques différentes (en ha)</a:t>
            </a:r>
            <a:endParaRPr lang="fr-CA" altLang="en-US" sz="1600" dirty="0">
              <a:solidFill>
                <a:schemeClr val="accent6"/>
              </a:solidFill>
              <a:latin typeface="+mj-lt"/>
            </a:endParaRPr>
          </a:p>
        </p:txBody>
      </p:sp>
      <p:sp>
        <p:nvSpPr>
          <p:cNvPr id="96348" name="CuadroTexto 13"/>
          <p:cNvSpPr txBox="1">
            <a:spLocks noChangeArrowheads="1"/>
          </p:cNvSpPr>
          <p:nvPr/>
        </p:nvSpPr>
        <p:spPr bwMode="auto">
          <a:xfrm>
            <a:off x="165100" y="5076825"/>
            <a:ext cx="85804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n-GB" altLang="en-US" sz="1600" dirty="0">
                <a:latin typeface="+mj-lt"/>
              </a:rPr>
              <a:t>Les populations peuvent produire des données exactes sur de petites zones aménagées, mais si les systèmes MRV nationaux n'augmentent pas l'échelle, l'incertitude ne diminuera pas, à moins de consolider de vastes zones en cours d'aménagement.</a:t>
            </a:r>
            <a:endParaRPr lang="fr-CA" altLang="en-US" sz="1600" dirty="0">
              <a:latin typeface="+mj-lt"/>
            </a:endParaRPr>
          </a:p>
        </p:txBody>
      </p:sp>
      <p:sp>
        <p:nvSpPr>
          <p:cNvPr id="96349" name="CuadroTexto 15"/>
          <p:cNvSpPr txBox="1">
            <a:spLocks noChangeArrowheads="1"/>
          </p:cNvSpPr>
          <p:nvPr/>
        </p:nvSpPr>
        <p:spPr bwMode="auto">
          <a:xfrm>
            <a:off x="6881813" y="6543675"/>
            <a:ext cx="2188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 altLang="en-US" sz="1200" dirty="0"/>
              <a:t>Inspiré de Balderas Torres (2013)</a:t>
            </a:r>
          </a:p>
        </p:txBody>
      </p:sp>
      <p:sp>
        <p:nvSpPr>
          <p:cNvPr id="96350" name="Rectángulo 1"/>
          <p:cNvSpPr>
            <a:spLocks noChangeArrowheads="1"/>
          </p:cNvSpPr>
          <p:nvPr/>
        </p:nvSpPr>
        <p:spPr bwMode="auto">
          <a:xfrm>
            <a:off x="196850" y="1267400"/>
            <a:ext cx="8620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n-US" altLang="en-US" sz="1600" dirty="0">
                <a:latin typeface="+mj-lt"/>
              </a:rPr>
              <a:t>Pour les cartes, l'incertitude peut être estimée en fonction de l'échelle et de la taille des polygones.</a:t>
            </a:r>
            <a:endParaRPr lang="fr-CA" altLang="en-US" sz="1600" dirty="0">
              <a:latin typeface="+mj-lt"/>
            </a:endParaRPr>
          </a:p>
        </p:txBody>
      </p:sp>
      <p:sp>
        <p:nvSpPr>
          <p:cNvPr id="17" name="Título 1"/>
          <p:cNvSpPr>
            <a:spLocks noGrp="1"/>
          </p:cNvSpPr>
          <p:nvPr>
            <p:ph type="title"/>
          </p:nvPr>
        </p:nvSpPr>
        <p:spPr>
          <a:xfrm>
            <a:off x="457200" y="95779"/>
            <a:ext cx="8229600" cy="1082145"/>
          </a:xfrm>
        </p:spPr>
        <p:txBody>
          <a:bodyPr>
            <a:noAutofit/>
          </a:bodyPr>
          <a:lstStyle/>
          <a:p>
            <a:pPr eaLnBrk="1" hangingPunct="1">
              <a:defRPr/>
            </a:pPr>
            <a:r>
              <a:rPr sz="2400" dirty="0" smtClean="0"/>
              <a:t>Obstacles techniques à l'alimentation d'une base de données nationale avec des données du niveau local</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altLang="en-US" dirty="0" smtClean="0">
                <a:latin typeface="Verdana" pitchFamily="34" charset="0"/>
              </a:rPr>
              <a:t>Plan de présentation du module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Pourquoi le suivi à l'échelon local (CBM) doit-il faire partie du suivi de REDD+ au niveau national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Comment le suivi à l'échelon local peut-il s'articuler avec le système national de suivi forestier (NFMS)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Établissement de protocoles pour le suivi à l'échelon local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Suivi de variables autres que les variables liées à l'émission de carbone</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Comment alimenter une base de données nationale avec des données du niveau local ?</a:t>
            </a:r>
          </a:p>
          <a:p>
            <a:pPr marL="457200" indent="-457200" eaLnBrk="1" hangingPunct="1">
              <a:lnSpc>
                <a:spcPct val="100000"/>
              </a:lnSpc>
              <a:buSzPct val="100000"/>
              <a:buFont typeface="Verdana" pitchFamily="34" charset="0"/>
              <a:buAutoNum type="arabicPeriod"/>
            </a:pPr>
            <a:r>
              <a:rPr lang="en-GB" altLang="en-US" sz="1800" b="1" dirty="0" smtClean="0"/>
              <a:t>Autres questions : vérification et base de partage des avantages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Combien coûte le suivi à l'échelon local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Planification d'un exercice de suivi à l'échelon local</a:t>
            </a:r>
          </a:p>
          <a:p>
            <a:pPr marL="457200" indent="-457200" eaLnBrk="1" hangingPunct="1">
              <a:lnSpc>
                <a:spcPct val="100000"/>
              </a:lnSpc>
              <a:buSzPct val="100000"/>
              <a:buFont typeface="Verdana" pitchFamily="34" charset="0"/>
              <a:buAutoNum type="arabicPeriod"/>
            </a:pPr>
            <a:endParaRPr lang="fr-CA" altLang="en-US" sz="180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altLang="en-US" dirty="0" smtClean="0">
                <a:latin typeface="Verdana" pitchFamily="34" charset="0"/>
              </a:rPr>
              <a:t>Plan de présentation du module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SzPct val="100000"/>
              <a:buFont typeface="Verdana" pitchFamily="34" charset="0"/>
              <a:buAutoNum type="arabicPeriod"/>
            </a:pPr>
            <a:r>
              <a:rPr lang="en-GB" altLang="en-US" sz="1800" b="1" dirty="0" smtClean="0"/>
              <a:t>Pourquoi le suivi à l'échelon local (CBM) doit-il faire partie du suivi de REDD+ au niveau national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Comment le suivi à l'échelon local peut-il s'articuler avec le système national de suivi forestier (NFMS)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Établissement de protocoles pour le suivi à l'échelon local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Suivi de variables autres que les variables liées à l'émission de carbone</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Comment alimenter une base de données nationale avec des données du niveau local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Autres questions : vérification et base de partage des avantages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Combien coûte le suivi à l'échelon local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Planification d'un exercice de suivi à l'échelon local</a:t>
            </a:r>
          </a:p>
          <a:p>
            <a:pPr marL="457200" indent="-457200" eaLnBrk="1" hangingPunct="1">
              <a:lnSpc>
                <a:spcPct val="100000"/>
              </a:lnSpc>
              <a:buSzPct val="100000"/>
              <a:buFont typeface="Verdana" pitchFamily="34" charset="0"/>
              <a:buAutoNum type="arabicPeriod"/>
            </a:pPr>
            <a:endParaRPr lang="fr-CA" altLang="en-US" sz="1800" dirty="0" smtClean="0">
              <a:ea typeface="ＭＳ Ｐゴシック" pitchFamily="34" charset="-128"/>
            </a:endParaRPr>
          </a:p>
        </p:txBody>
      </p:sp>
    </p:spTree>
    <p:extLst>
      <p:ext uri="{BB962C8B-B14F-4D97-AF65-F5344CB8AC3E}">
        <p14:creationId xmlns:p14="http://schemas.microsoft.com/office/powerpoint/2010/main" val="41621083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2892" y="79375"/>
            <a:ext cx="8442796" cy="1061268"/>
          </a:xfrm>
        </p:spPr>
        <p:txBody>
          <a:bodyPr/>
          <a:lstStyle/>
          <a:p>
            <a:pPr eaLnBrk="1" hangingPunct="1">
              <a:defRPr/>
            </a:pPr>
            <a:r>
              <a:rPr dirty="0" smtClean="0"/>
              <a:t>Vérification et base de partage des avantages</a:t>
            </a:r>
          </a:p>
        </p:txBody>
      </p:sp>
      <p:sp>
        <p:nvSpPr>
          <p:cNvPr id="98308" name="Marcador de texto 2"/>
          <p:cNvSpPr>
            <a:spLocks noGrp="1"/>
          </p:cNvSpPr>
          <p:nvPr>
            <p:ph type="body" sz="quarter" idx="10"/>
          </p:nvPr>
        </p:nvSpPr>
        <p:spPr>
          <a:xfrm>
            <a:off x="442029" y="1415526"/>
            <a:ext cx="8521700" cy="4165600"/>
          </a:xfrm>
        </p:spPr>
        <p:txBody>
          <a:bodyPr/>
          <a:lstStyle/>
          <a:p>
            <a:pPr eaLnBrk="1" hangingPunct="1">
              <a:spcAft>
                <a:spcPts val="500"/>
              </a:spcAft>
            </a:pPr>
            <a:r>
              <a:rPr lang="en-US" altLang="en-US" sz="2000" dirty="0" smtClean="0"/>
              <a:t>La vérification est importante en tant que partie intégrante du CBM :</a:t>
            </a:r>
          </a:p>
          <a:p>
            <a:pPr marL="1073150" lvl="1" indent="-342900" eaLnBrk="1" hangingPunct="1">
              <a:spcAft>
                <a:spcPts val="500"/>
              </a:spcAft>
            </a:pPr>
            <a:r>
              <a:rPr lang="en-US" altLang="en-US" sz="1800" dirty="0" smtClean="0"/>
              <a:t>Sans la vérification, les populations peuvent ne rendre compte que des résultats positifs par exemple ; elles peuvent aussi être tentées d'exagérer les résultats.</a:t>
            </a:r>
            <a:endParaRPr lang="fr-CA" altLang="en-US" sz="1800" dirty="0" smtClean="0">
              <a:ea typeface="ＭＳ Ｐゴシック" pitchFamily="34" charset="-128"/>
            </a:endParaRPr>
          </a:p>
          <a:p>
            <a:pPr eaLnBrk="1" hangingPunct="1">
              <a:spcAft>
                <a:spcPts val="500"/>
              </a:spcAft>
            </a:pPr>
            <a:r>
              <a:rPr lang="en-US" altLang="en-US" sz="2000" dirty="0" smtClean="0"/>
              <a:t>La vérification par une tierce partie (V dans MRV) est toujours exigée et peut se faire sur la base d'un échantillon.</a:t>
            </a:r>
            <a:endParaRPr lang="fr-CA" altLang="en-US" sz="2000" dirty="0" smtClean="0">
              <a:ea typeface="ＭＳ Ｐゴシック" pitchFamily="34" charset="-128"/>
            </a:endParaRPr>
          </a:p>
          <a:p>
            <a:pPr eaLnBrk="1" hangingPunct="1">
              <a:spcAft>
                <a:spcPts val="500"/>
              </a:spcAft>
            </a:pPr>
            <a:r>
              <a:rPr lang="en-US" altLang="en-US" sz="2000" dirty="0" smtClean="0"/>
              <a:t>Des méthodes différentes peuvent être employées à différentes étapes :</a:t>
            </a:r>
          </a:p>
          <a:p>
            <a:pPr lvl="1" eaLnBrk="1" hangingPunct="1">
              <a:spcAft>
                <a:spcPts val="500"/>
              </a:spcAft>
            </a:pPr>
            <a:r>
              <a:rPr lang="en-US" altLang="en-US" sz="1800" dirty="0"/>
              <a:t>Par exemple : Écart de stocks lorsque le projet démarre, gains et pertes pour le suivi et écart de stocks pour la vérification (d'échantillon) </a:t>
            </a:r>
            <a:endParaRPr lang="fr-CA" altLang="en-US" sz="1800" dirty="0" smtClean="0">
              <a:ea typeface="ＭＳ Ｐゴシック" pitchFamily="34" charset="-128"/>
            </a:endParaRPr>
          </a:p>
          <a:p>
            <a:pPr marL="0" indent="0" eaLnBrk="1" hangingPunct="1">
              <a:spcAft>
                <a:spcPts val="500"/>
              </a:spcAft>
              <a:buFont typeface="Wingdings" pitchFamily="2" charset="2"/>
              <a:buNone/>
            </a:pPr>
            <a:endParaRPr lang="fr-CA" altLang="en-US" dirty="0" smtClean="0">
              <a:ea typeface="ＭＳ Ｐゴシック" pitchFamily="34" charset="-128"/>
            </a:endParaRPr>
          </a:p>
          <a:p>
            <a:pPr marL="0" indent="0" eaLnBrk="1" hangingPunct="1">
              <a:spcAft>
                <a:spcPts val="500"/>
              </a:spcAft>
            </a:pPr>
            <a:endParaRPr lang="fr-CA"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279" y="238125"/>
            <a:ext cx="8442796" cy="786329"/>
          </a:xfrm>
        </p:spPr>
        <p:txBody>
          <a:bodyPr/>
          <a:lstStyle/>
          <a:p>
            <a:pPr eaLnBrk="1" hangingPunct="1">
              <a:defRPr/>
            </a:pPr>
            <a:r>
              <a:rPr lang="es-ES" sz="2800" dirty="0" smtClean="0"/>
              <a:t>Le CBM et le partage des avantages (1/2)</a:t>
            </a:r>
          </a:p>
        </p:txBody>
      </p:sp>
      <p:sp>
        <p:nvSpPr>
          <p:cNvPr id="53253" name="Marcador de texto 2"/>
          <p:cNvSpPr>
            <a:spLocks noGrp="1"/>
          </p:cNvSpPr>
          <p:nvPr>
            <p:ph type="body" sz="quarter" idx="10"/>
          </p:nvPr>
        </p:nvSpPr>
        <p:spPr>
          <a:xfrm>
            <a:off x="161926" y="1400922"/>
            <a:ext cx="8724899" cy="4368800"/>
          </a:xfrm>
        </p:spPr>
        <p:txBody>
          <a:bodyPr/>
          <a:lstStyle/>
          <a:p>
            <a:pPr eaLnBrk="1" hangingPunct="1">
              <a:lnSpc>
                <a:spcPct val="100000"/>
              </a:lnSpc>
              <a:spcBef>
                <a:spcPct val="0"/>
              </a:spcBef>
              <a:spcAft>
                <a:spcPts val="1800"/>
              </a:spcAft>
            </a:pPr>
            <a:r>
              <a:rPr lang="en-US" sz="1800" dirty="0" smtClean="0">
                <a:latin typeface="Verdana" charset="0"/>
              </a:rPr>
              <a:t>Un flux d'informations transparent et pouvant être suivi peut contribuer à la conception de systèmes de partage des avantages.</a:t>
            </a:r>
            <a:endParaRPr lang="fr-CA" sz="1800" dirty="0">
              <a:latin typeface="Verdana" charset="0"/>
            </a:endParaRPr>
          </a:p>
          <a:p>
            <a:pPr eaLnBrk="1" hangingPunct="1">
              <a:lnSpc>
                <a:spcPct val="100000"/>
              </a:lnSpc>
              <a:spcBef>
                <a:spcPct val="0"/>
              </a:spcBef>
              <a:spcAft>
                <a:spcPts val="1800"/>
              </a:spcAft>
            </a:pPr>
            <a:r>
              <a:rPr lang="en-US" sz="1800" dirty="0" smtClean="0">
                <a:latin typeface="Verdana" charset="0"/>
              </a:rPr>
              <a:t>Il est plus facile, avec le CBM, de suivre les informations et de relier la performance aux incitations dans les marchés du carbone, pour la certification et les absorptions/renforcements, bien plus que pour la réduction du déboisement et de la dégradation des forêts.</a:t>
            </a:r>
          </a:p>
          <a:p>
            <a:pPr eaLnBrk="1" hangingPunct="1">
              <a:lnSpc>
                <a:spcPct val="100000"/>
              </a:lnSpc>
              <a:spcBef>
                <a:spcPct val="0"/>
              </a:spcBef>
              <a:spcAft>
                <a:spcPts val="1800"/>
              </a:spcAft>
            </a:pPr>
            <a:r>
              <a:rPr lang="en-US" sz="1800" dirty="0" smtClean="0">
                <a:latin typeface="Verdana" charset="0"/>
              </a:rPr>
              <a:t>Les avantages peuvent comprendre le paiement pour le suivi (rémunérations), indépendamment des émissions de carbone.</a:t>
            </a:r>
          </a:p>
          <a:p>
            <a:pPr eaLnBrk="1" hangingPunct="1">
              <a:lnSpc>
                <a:spcPct val="100000"/>
              </a:lnSpc>
              <a:spcBef>
                <a:spcPct val="0"/>
              </a:spcBef>
              <a:spcAft>
                <a:spcPts val="1800"/>
              </a:spcAft>
            </a:pPr>
            <a:r>
              <a:rPr lang="en-US" sz="1800" dirty="0" smtClean="0">
                <a:latin typeface="Verdana" charset="0"/>
              </a:rPr>
              <a:t>La rémunération de la performance au niveau local peut aussi être basée sur des indicateurs indirects d'amélioration de la gestion.</a:t>
            </a:r>
          </a:p>
          <a:p>
            <a:pPr eaLnBrk="1" hangingPunct="1">
              <a:lnSpc>
                <a:spcPct val="100000"/>
              </a:lnSpc>
              <a:spcBef>
                <a:spcPct val="0"/>
              </a:spcBef>
              <a:spcAft>
                <a:spcPts val="1800"/>
              </a:spcAft>
            </a:pPr>
            <a:r>
              <a:rPr lang="en-US" sz="1800" dirty="0" smtClean="0">
                <a:latin typeface="Verdana" charset="0"/>
              </a:rPr>
              <a:t>Il est important d'identifier des  raisons qui justifient le CBM à long terme.</a:t>
            </a:r>
            <a:endParaRPr lang="fr-CA" sz="1800" dirty="0">
              <a:latin typeface="Verdana" charset="0"/>
            </a:endParaRPr>
          </a:p>
          <a:p>
            <a:pPr eaLnBrk="1" hangingPunct="1">
              <a:lnSpc>
                <a:spcPct val="100000"/>
              </a:lnSpc>
              <a:spcBef>
                <a:spcPct val="0"/>
              </a:spcBef>
              <a:spcAft>
                <a:spcPts val="1800"/>
              </a:spcAft>
              <a:buFont typeface="Wingdings" charset="0"/>
              <a:buNone/>
            </a:pPr>
            <a:endParaRPr lang="fr-CA" sz="2800" dirty="0">
              <a:latin typeface="Verdana" charset="0"/>
            </a:endParaRPr>
          </a:p>
        </p:txBody>
      </p:sp>
    </p:spTree>
    <p:extLst>
      <p:ext uri="{BB962C8B-B14F-4D97-AF65-F5344CB8AC3E}">
        <p14:creationId xmlns:p14="http://schemas.microsoft.com/office/powerpoint/2010/main" val="12218470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279" y="238125"/>
            <a:ext cx="8442796" cy="840125"/>
          </a:xfrm>
        </p:spPr>
        <p:txBody>
          <a:bodyPr/>
          <a:lstStyle/>
          <a:p>
            <a:pPr eaLnBrk="1" hangingPunct="1">
              <a:defRPr/>
            </a:pPr>
            <a:r>
              <a:rPr lang="es-ES" sz="2800" dirty="0" smtClean="0"/>
              <a:t>Le CBM et le partage des avantages (2/2)</a:t>
            </a:r>
          </a:p>
        </p:txBody>
      </p:sp>
      <p:sp>
        <p:nvSpPr>
          <p:cNvPr id="53253" name="Marcador de texto 2"/>
          <p:cNvSpPr>
            <a:spLocks noGrp="1"/>
          </p:cNvSpPr>
          <p:nvPr>
            <p:ph type="body" sz="quarter" idx="10"/>
          </p:nvPr>
        </p:nvSpPr>
        <p:spPr>
          <a:xfrm>
            <a:off x="225630" y="1343963"/>
            <a:ext cx="8692739" cy="4368800"/>
          </a:xfrm>
        </p:spPr>
        <p:txBody>
          <a:bodyPr/>
          <a:lstStyle/>
          <a:p>
            <a:pPr eaLnBrk="1" hangingPunct="1">
              <a:lnSpc>
                <a:spcPct val="100000"/>
              </a:lnSpc>
              <a:spcBef>
                <a:spcPct val="0"/>
              </a:spcBef>
              <a:spcAft>
                <a:spcPts val="1800"/>
              </a:spcAft>
            </a:pPr>
            <a:r>
              <a:rPr lang="en-US" sz="2000" dirty="0" smtClean="0">
                <a:latin typeface="Verdana" charset="0"/>
              </a:rPr>
              <a:t>Éléments à incorporer dans les mécanismes de partage des avantages :</a:t>
            </a:r>
            <a:endParaRPr lang="fr-CA" sz="2000" dirty="0">
              <a:latin typeface="Verdana" charset="0"/>
            </a:endParaRPr>
          </a:p>
          <a:p>
            <a:pPr lvl="1" eaLnBrk="1" hangingPunct="1">
              <a:lnSpc>
                <a:spcPct val="100000"/>
              </a:lnSpc>
              <a:spcBef>
                <a:spcPct val="0"/>
              </a:spcBef>
              <a:spcAft>
                <a:spcPts val="1800"/>
              </a:spcAft>
            </a:pPr>
            <a:r>
              <a:rPr lang="en-US" sz="1800" dirty="0">
                <a:latin typeface="Verdana" charset="0"/>
              </a:rPr>
              <a:t>Comparaisons performance/apport/coût d'opportunité, paiements ex post/ex ante ; instrument de paiement ; tarification ; éligibilité ; indicateurs indirects appropriés, etc.</a:t>
            </a:r>
          </a:p>
          <a:p>
            <a:pPr eaLnBrk="1" hangingPunct="1">
              <a:lnSpc>
                <a:spcPct val="100000"/>
              </a:lnSpc>
              <a:spcBef>
                <a:spcPct val="0"/>
              </a:spcBef>
              <a:spcAft>
                <a:spcPts val="1800"/>
              </a:spcAft>
            </a:pPr>
            <a:r>
              <a:rPr lang="en-US" sz="2000" dirty="0" smtClean="0">
                <a:latin typeface="Verdana" charset="0"/>
              </a:rPr>
              <a:t>Le suivi des émissions de carbone peut servir de base pour les avantages fondés sur la performance lorsque cela se </a:t>
            </a:r>
            <a:r>
              <a:rPr lang="en-US" sz="2000" dirty="0" err="1" smtClean="0">
                <a:latin typeface="Verdana" charset="0"/>
              </a:rPr>
              <a:t>justifie</a:t>
            </a:r>
            <a:r>
              <a:rPr lang="en-US" sz="2000" dirty="0" smtClean="0">
                <a:latin typeface="Verdana" charset="0"/>
              </a:rPr>
              <a:t>. </a:t>
            </a:r>
          </a:p>
          <a:p>
            <a:pPr eaLnBrk="1" hangingPunct="1">
              <a:lnSpc>
                <a:spcPct val="100000"/>
              </a:lnSpc>
              <a:spcBef>
                <a:spcPct val="0"/>
              </a:spcBef>
              <a:spcAft>
                <a:spcPts val="1800"/>
              </a:spcAft>
            </a:pPr>
            <a:r>
              <a:rPr lang="en-US" sz="2000" dirty="0" smtClean="0">
                <a:latin typeface="Verdana" charset="0"/>
              </a:rPr>
              <a:t>Des pays utilisent cependant d'autres base de répartition des avantages. Par exemple : la rémunération des </a:t>
            </a:r>
            <a:r>
              <a:rPr lang="en-US" sz="2000" dirty="0" err="1" smtClean="0">
                <a:latin typeface="Verdana" charset="0"/>
              </a:rPr>
              <a:t>apports</a:t>
            </a:r>
            <a:r>
              <a:rPr lang="en-US" sz="2000" dirty="0" smtClean="0">
                <a:latin typeface="Verdana" charset="0"/>
              </a:rPr>
              <a:t>/efforts.</a:t>
            </a:r>
          </a:p>
          <a:p>
            <a:pPr eaLnBrk="1" hangingPunct="1">
              <a:lnSpc>
                <a:spcPct val="100000"/>
              </a:lnSpc>
              <a:spcBef>
                <a:spcPct val="0"/>
              </a:spcBef>
              <a:spcAft>
                <a:spcPts val="1800"/>
              </a:spcAft>
            </a:pPr>
            <a:r>
              <a:rPr lang="en-US" sz="2000" dirty="0" smtClean="0">
                <a:latin typeface="Verdana" charset="0"/>
              </a:rPr>
              <a:t>Dans des pays comme le Népal et le Viet Nam, des indices pondérés sont utilisés pour tenir compte des conditions </a:t>
            </a:r>
            <a:r>
              <a:rPr lang="en-US" sz="2000" dirty="0" err="1" smtClean="0">
                <a:latin typeface="Verdana" charset="0"/>
              </a:rPr>
              <a:t>sociales</a:t>
            </a:r>
            <a:r>
              <a:rPr lang="en-US" sz="2000" dirty="0" smtClean="0">
                <a:latin typeface="Verdana" charset="0"/>
              </a:rPr>
              <a:t>.</a:t>
            </a:r>
            <a:endParaRPr lang="fr-CA" sz="2000" dirty="0">
              <a:latin typeface="Verdana" charset="0"/>
            </a:endParaRPr>
          </a:p>
        </p:txBody>
      </p:sp>
    </p:spTree>
    <p:extLst>
      <p:ext uri="{BB962C8B-B14F-4D97-AF65-F5344CB8AC3E}">
        <p14:creationId xmlns:p14="http://schemas.microsoft.com/office/powerpoint/2010/main" val="26307537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altLang="en-US" dirty="0" smtClean="0">
                <a:latin typeface="Verdana" pitchFamily="34" charset="0"/>
              </a:rPr>
              <a:t>Plan de présentation du module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Pourquoi le suivi à l'échelon local (CBM) doit-il faire partie du suivi de REDD+ au niveau national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Comment le suivi à l'échelon local peut-il s'articuler avec le système national de suivi forestier (NFMS)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Établissement de protocoles pour le suivi à l'échelon local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Suivi de variables autres que les variables liées à l'émission de carbone</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Comment alimenter une base de données nationale avec des données du niveau local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Autres questions : vérification et base de partage des avantages</a:t>
            </a:r>
          </a:p>
          <a:p>
            <a:pPr marL="457200" indent="-457200" eaLnBrk="1" hangingPunct="1">
              <a:lnSpc>
                <a:spcPct val="100000"/>
              </a:lnSpc>
              <a:buSzPct val="100000"/>
              <a:buFont typeface="Verdana" pitchFamily="34" charset="0"/>
              <a:buAutoNum type="arabicPeriod"/>
            </a:pPr>
            <a:r>
              <a:rPr lang="en-GB" altLang="en-US" sz="1800" b="1" dirty="0" smtClean="0"/>
              <a:t>Combien coûte le suivi à l'échelon local (CBM)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Planification d'un exercice de suivi à l'échelon local</a:t>
            </a:r>
          </a:p>
          <a:p>
            <a:pPr marL="457200" indent="-457200" eaLnBrk="1" hangingPunct="1">
              <a:lnSpc>
                <a:spcPct val="100000"/>
              </a:lnSpc>
              <a:buSzPct val="100000"/>
              <a:buFont typeface="Verdana" pitchFamily="34" charset="0"/>
              <a:buAutoNum type="arabicPeriod"/>
            </a:pPr>
            <a:endParaRPr lang="fr-CA" altLang="en-US" sz="180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143" y="230188"/>
            <a:ext cx="8662295" cy="840125"/>
          </a:xfrm>
        </p:spPr>
        <p:txBody>
          <a:bodyPr/>
          <a:lstStyle/>
          <a:p>
            <a:pPr eaLnBrk="1" hangingPunct="1">
              <a:defRPr/>
            </a:pPr>
            <a:r>
              <a:rPr dirty="0" smtClean="0"/>
              <a:t>Coût du CBM (1/2)</a:t>
            </a:r>
          </a:p>
        </p:txBody>
      </p:sp>
      <p:sp>
        <p:nvSpPr>
          <p:cNvPr id="101380" name="Marcador de texto 3"/>
          <p:cNvSpPr>
            <a:spLocks noGrp="1"/>
          </p:cNvSpPr>
          <p:nvPr>
            <p:ph type="body" sz="quarter" idx="10"/>
          </p:nvPr>
        </p:nvSpPr>
        <p:spPr>
          <a:xfrm>
            <a:off x="158750" y="1184274"/>
            <a:ext cx="8842375" cy="2149475"/>
          </a:xfrm>
        </p:spPr>
        <p:txBody>
          <a:bodyPr/>
          <a:lstStyle/>
          <a:p>
            <a:pPr eaLnBrk="1" hangingPunct="1"/>
            <a:r>
              <a:rPr lang="en-US" altLang="en-US" sz="1800" dirty="0" smtClean="0"/>
              <a:t>Il n'existe pas de références sur le coût d'intégration du CBM dans les systèmes nationaux.</a:t>
            </a:r>
          </a:p>
          <a:p>
            <a:pPr eaLnBrk="1" hangingPunct="1"/>
            <a:r>
              <a:rPr lang="en-US" altLang="en-US" sz="1800" dirty="0" smtClean="0"/>
              <a:t>Comparé aux brigades professionnelles, le CBM a un coût d'investissement plus élevé, mais un plus faible coût d'exploitation.</a:t>
            </a:r>
          </a:p>
          <a:p>
            <a:pPr eaLnBrk="1" hangingPunct="1"/>
            <a:endParaRPr lang="fr-CA" altLang="en-US" sz="1800" dirty="0" smtClean="0">
              <a:ea typeface="ＭＳ Ｐゴシック" pitchFamily="34" charset="-128"/>
            </a:endParaRPr>
          </a:p>
        </p:txBody>
      </p:sp>
      <p:graphicFrame>
        <p:nvGraphicFramePr>
          <p:cNvPr id="101417" name="Group 41"/>
          <p:cNvGraphicFramePr>
            <a:graphicFrameLocks noGrp="1"/>
          </p:cNvGraphicFramePr>
          <p:nvPr/>
        </p:nvGraphicFramePr>
        <p:xfrm>
          <a:off x="317500" y="3397250"/>
          <a:ext cx="8636000" cy="2023110"/>
        </p:xfrm>
        <a:graphic>
          <a:graphicData uri="http://schemas.openxmlformats.org/drawingml/2006/table">
            <a:tbl>
              <a:tblPr/>
              <a:tblGrid>
                <a:gridCol w="1079500"/>
                <a:gridCol w="1079500"/>
                <a:gridCol w="1079500"/>
                <a:gridCol w="1079500"/>
                <a:gridCol w="1079500"/>
                <a:gridCol w="1079500"/>
                <a:gridCol w="1079500"/>
                <a:gridCol w="1079500"/>
              </a:tblGrid>
              <a:tr h="37147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rPr>
                        <a:t> </a:t>
                      </a:r>
                      <a:endParaRPr kumimoji="0" lang="fr-CA"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rPr>
                        <a:t>Formation</a:t>
                      </a:r>
                      <a:endParaRPr kumimoji="0" lang="fr-CA"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rPr>
                        <a:t>Déplacement et hébergement</a:t>
                      </a:r>
                      <a:endParaRPr kumimoji="0" lang="fr-CA"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rPr>
                        <a:t>Indemnité journalière et nourriture</a:t>
                      </a:r>
                      <a:endParaRPr kumimoji="0" lang="fr-CA"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rPr>
                        <a:t>Matériel</a:t>
                      </a:r>
                      <a:endParaRPr kumimoji="0" lang="fr-CA"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rPr>
                        <a:t>Salaire et administration</a:t>
                      </a:r>
                      <a:endParaRPr kumimoji="0" lang="fr-CA"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rPr>
                        <a:t>Coût total</a:t>
                      </a:r>
                      <a:endParaRPr kumimoji="0" lang="fr-CA"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rPr>
                        <a:t>Coût total par ha-année</a:t>
                      </a:r>
                      <a:endParaRPr kumimoji="0" lang="fr-CA"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CBM</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700 (97)</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629 (227)</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769 (108)</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282 (59)</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1344 (333)</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3724 (651)</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1,06 (0,33)</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r>
              <a:tr h="37147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Professionnel</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66 (14)</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4355 (1133)</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2992 (972)</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61 (13)</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6507 (1033)</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13982 (2713)</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3,33 (0,96)</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r>
              <a:tr h="37147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CBM/Prof.</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 10,6 </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 0,1 </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 0,3 </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 4,6 </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 0,2 </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 0,3 </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rPr>
                        <a:t> 0,3 </a:t>
                      </a:r>
                      <a:endParaRPr kumimoji="0" lang="fr-CA"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r>
            </a:tbl>
          </a:graphicData>
        </a:graphic>
      </p:graphicFrame>
      <p:sp>
        <p:nvSpPr>
          <p:cNvPr id="101415" name="Rectángulo 6"/>
          <p:cNvSpPr>
            <a:spLocks noChangeArrowheads="1"/>
          </p:cNvSpPr>
          <p:nvPr/>
        </p:nvSpPr>
        <p:spPr bwMode="auto">
          <a:xfrm>
            <a:off x="206375" y="5289550"/>
            <a:ext cx="8266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n-GB" altLang="en-US" dirty="0">
                <a:solidFill>
                  <a:schemeClr val="accent6"/>
                </a:solidFill>
              </a:rPr>
              <a:t>*Données issues d'études entreprises en Inde, en Tanzanie et à Madagascar.</a:t>
            </a:r>
          </a:p>
          <a:p>
            <a:r>
              <a:rPr lang="en-GB" altLang="en-US" dirty="0" smtClean="0">
                <a:solidFill>
                  <a:schemeClr val="accent6"/>
                </a:solidFill>
              </a:rPr>
              <a:t>Source : Danielsen et al 2011 modifié.</a:t>
            </a:r>
            <a:endParaRPr lang="fr-CA" altLang="en-US" dirty="0">
              <a:solidFill>
                <a:schemeClr val="accent6"/>
              </a:solidFill>
            </a:endParaRPr>
          </a:p>
        </p:txBody>
      </p:sp>
      <p:sp>
        <p:nvSpPr>
          <p:cNvPr id="3" name="Rectangle 2"/>
          <p:cNvSpPr/>
          <p:nvPr/>
        </p:nvSpPr>
        <p:spPr>
          <a:xfrm>
            <a:off x="371475" y="2729210"/>
            <a:ext cx="8448675" cy="369332"/>
          </a:xfrm>
          <a:prstGeom prst="rect">
            <a:avLst/>
          </a:prstGeom>
        </p:spPr>
        <p:txBody>
          <a:bodyPr wrap="square">
            <a:spAutoFit/>
          </a:bodyPr>
          <a:lstStyle/>
          <a:p>
            <a:pPr marL="0" indent="0" eaLnBrk="1" hangingPunct="1">
              <a:buNone/>
            </a:pPr>
            <a:r>
              <a:rPr lang="en-GB" altLang="en-US" dirty="0" smtClean="0">
                <a:solidFill>
                  <a:schemeClr val="accent6"/>
                </a:solidFill>
              </a:rPr>
              <a:t>Tableau. Suivi : Coût du CBM et des brigades professionnelles ( en dollars)</a:t>
            </a:r>
            <a:endParaRPr lang="fr-CA" altLang="en-US" dirty="0">
              <a:solidFill>
                <a:schemeClr val="accent6"/>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840125"/>
          </a:xfrm>
        </p:spPr>
        <p:txBody>
          <a:bodyPr/>
          <a:lstStyle/>
          <a:p>
            <a:pPr eaLnBrk="1" hangingPunct="1">
              <a:defRPr/>
            </a:pPr>
            <a:r>
              <a:rPr dirty="0" smtClean="0"/>
              <a:t>Coût du CBM (2/2)</a:t>
            </a:r>
            <a:endParaRPr lang="fr-CA" dirty="0">
              <a:ea typeface="+mj-ea"/>
            </a:endParaRPr>
          </a:p>
        </p:txBody>
      </p:sp>
      <p:sp>
        <p:nvSpPr>
          <p:cNvPr id="103428" name="Marcador de texto 2"/>
          <p:cNvSpPr>
            <a:spLocks noGrp="1"/>
          </p:cNvSpPr>
          <p:nvPr>
            <p:ph type="body" sz="quarter" idx="10"/>
          </p:nvPr>
        </p:nvSpPr>
        <p:spPr>
          <a:xfrm>
            <a:off x="361950" y="1362075"/>
            <a:ext cx="4375150" cy="4321175"/>
          </a:xfrm>
        </p:spPr>
        <p:txBody>
          <a:bodyPr/>
          <a:lstStyle/>
          <a:p>
            <a:pPr eaLnBrk="1" hangingPunct="1">
              <a:lnSpc>
                <a:spcPts val="2100"/>
              </a:lnSpc>
              <a:spcBef>
                <a:spcPct val="0"/>
              </a:spcBef>
            </a:pPr>
            <a:r>
              <a:rPr lang="es-ES" altLang="en-US" sz="2000" dirty="0" smtClean="0"/>
              <a:t>Le prix approximatif du matériel nécessaire pour le CBM est disponible en ligne (p. ex. : </a:t>
            </a:r>
            <a:r>
              <a:rPr lang="en-GB" altLang="en-US" sz="2000" u="sng" dirty="0" smtClean="0">
                <a:hlinkClick r:id="rId3"/>
              </a:rPr>
              <a:t>http://www.forestry-suppliers.com/index1.asp</a:t>
            </a:r>
            <a:r>
              <a:rPr lang="en-GB" altLang="en-US" sz="2000" dirty="0" smtClean="0"/>
              <a:t>).</a:t>
            </a:r>
          </a:p>
          <a:p>
            <a:pPr eaLnBrk="1" hangingPunct="1">
              <a:lnSpc>
                <a:spcPts val="2100"/>
              </a:lnSpc>
              <a:spcBef>
                <a:spcPct val="0"/>
              </a:spcBef>
            </a:pPr>
            <a:endParaRPr lang="fr-CA" altLang="en-US" sz="2000" dirty="0" smtClean="0">
              <a:ea typeface="ＭＳ Ｐゴシック" pitchFamily="34" charset="-128"/>
            </a:endParaRPr>
          </a:p>
          <a:p>
            <a:pPr eaLnBrk="1" hangingPunct="1">
              <a:lnSpc>
                <a:spcPts val="2100"/>
              </a:lnSpc>
              <a:spcBef>
                <a:spcPct val="0"/>
              </a:spcBef>
            </a:pPr>
            <a:r>
              <a:rPr lang="en-GB" altLang="en-US" sz="2000" dirty="0" smtClean="0"/>
              <a:t>Coûts exprimés en prix unitaire ; les brigades peuvent avoir besoin de plus d'une unité d'un matériel donné.</a:t>
            </a:r>
          </a:p>
          <a:p>
            <a:pPr eaLnBrk="1" hangingPunct="1">
              <a:lnSpc>
                <a:spcPts val="2100"/>
              </a:lnSpc>
              <a:spcBef>
                <a:spcPct val="0"/>
              </a:spcBef>
            </a:pPr>
            <a:endParaRPr lang="fr-CA" altLang="en-US" sz="2000" dirty="0" smtClean="0">
              <a:ea typeface="ＭＳ Ｐゴシック" pitchFamily="34" charset="-128"/>
            </a:endParaRPr>
          </a:p>
          <a:p>
            <a:pPr eaLnBrk="1" hangingPunct="1">
              <a:lnSpc>
                <a:spcPts val="2100"/>
              </a:lnSpc>
              <a:spcBef>
                <a:spcPct val="0"/>
              </a:spcBef>
            </a:pPr>
            <a:r>
              <a:rPr lang="en-US" altLang="en-US" sz="2000" dirty="0" smtClean="0"/>
              <a:t>Les capacités et les ressources nécessaires varient en fonction de la zone de projet, des capacités locales et du besoin de services externes.</a:t>
            </a:r>
            <a:endParaRPr lang="fr-CA" altLang="en-US" sz="2000" dirty="0" smtClean="0">
              <a:ea typeface="ＭＳ Ｐゴシック" pitchFamily="34" charset="-128"/>
            </a:endParaRPr>
          </a:p>
        </p:txBody>
      </p:sp>
      <p:graphicFrame>
        <p:nvGraphicFramePr>
          <p:cNvPr id="103513" name="Group 89"/>
          <p:cNvGraphicFramePr>
            <a:graphicFrameLocks noGrp="1"/>
          </p:cNvGraphicFramePr>
          <p:nvPr>
            <p:extLst>
              <p:ext uri="{D42A27DB-BD31-4B8C-83A1-F6EECF244321}">
                <p14:modId xmlns:p14="http://schemas.microsoft.com/office/powerpoint/2010/main" val="3687917547"/>
              </p:ext>
            </p:extLst>
          </p:nvPr>
        </p:nvGraphicFramePr>
        <p:xfrm>
          <a:off x="4846638" y="542925"/>
          <a:ext cx="3976687" cy="5461089"/>
        </p:xfrm>
        <a:graphic>
          <a:graphicData uri="http://schemas.openxmlformats.org/drawingml/2006/table">
            <a:tbl>
              <a:tblPr/>
              <a:tblGrid>
                <a:gridCol w="1131887"/>
                <a:gridCol w="2027238"/>
                <a:gridCol w="817562"/>
              </a:tblGrid>
              <a:tr h="23612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s-ES" altLang="en-US" sz="1200" b="1" i="0" u="none" strike="noStrike" cap="none" normalizeH="0" baseline="0" dirty="0" smtClean="0">
                          <a:ln>
                            <a:noFill/>
                          </a:ln>
                          <a:solidFill>
                            <a:srgbClr val="FFFFFF"/>
                          </a:solidFill>
                          <a:effectLst/>
                          <a:latin typeface="Times New Roman" pitchFamily="18" charset="0"/>
                        </a:rPr>
                        <a:t>Type</a:t>
                      </a:r>
                    </a:p>
                  </a:txBody>
                  <a:tcPr marT="45717" marB="45717"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Times New Roman" pitchFamily="18" charset="0"/>
                        </a:rPr>
                        <a:t>Matériel</a:t>
                      </a:r>
                      <a:endParaRPr kumimoji="0" lang="fr-CA" altLang="en-US" sz="1200" b="1" i="0" u="none" strike="noStrike" cap="none" normalizeH="0" baseline="0" dirty="0" smtClean="0">
                        <a:ln>
                          <a:noFill/>
                        </a:ln>
                        <a:solidFill>
                          <a:srgbClr val="FFFFFF"/>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Times New Roman" pitchFamily="18" charset="0"/>
                        </a:rPr>
                        <a:t>USD*</a:t>
                      </a:r>
                      <a:endParaRPr kumimoji="0" lang="fr-CA" altLang="en-US" sz="1200" b="1" i="0" u="none" strike="noStrike" cap="none" normalizeH="0" baseline="0" dirty="0" smtClean="0">
                        <a:ln>
                          <a:noFill/>
                        </a:ln>
                        <a:solidFill>
                          <a:srgbClr val="FFFFFF"/>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s-ES" altLang="en-US" sz="1200" b="0" i="0" u="none" strike="noStrike" cap="none" normalizeH="0" baseline="0" dirty="0" smtClean="0">
                          <a:ln>
                            <a:noFill/>
                          </a:ln>
                          <a:solidFill>
                            <a:srgbClr val="000000"/>
                          </a:solidFill>
                          <a:effectLst/>
                          <a:latin typeface="Times New Roman" pitchFamily="18" charset="0"/>
                        </a:rPr>
                        <a:t>SIGP</a:t>
                      </a:r>
                    </a:p>
                  </a:txBody>
                  <a:tcPr marT="45717" marB="45717" anchor="ct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Ordinateur</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&gt;200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Slogiciel de SIG  (iCMTGIS)</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&gt;100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GPS/Smartphone</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100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Imprimante</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200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Traceur</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1300 </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s-ES" altLang="en-US" sz="1200" b="0" i="0" u="none" strike="noStrike" cap="none" normalizeH="0" baseline="0" dirty="0" smtClean="0">
                          <a:ln>
                            <a:noFill/>
                          </a:ln>
                          <a:solidFill>
                            <a:srgbClr val="000000"/>
                          </a:solidFill>
                          <a:effectLst/>
                          <a:latin typeface="Times New Roman" pitchFamily="18" charset="0"/>
                        </a:rPr>
                        <a:t>Invest. forestier</a:t>
                      </a: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Corde graduée</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30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Clinomètre</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150 </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Boussole</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20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Appareil photo numérique</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100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Drone</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300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LiDAR portable</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26 000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Mètre à mesurer</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45</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Pied à coulisse</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&gt;30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Relascope</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Tube Cajanus</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100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Densiomètre</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150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Collecte d'échantillons de sols (capteur)</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50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Cylindre pour masse volumique</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Sonde (Pressler)</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150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s-ES" altLang="en-US" sz="1200" b="0" i="0" u="none" strike="noStrike" cap="none" normalizeH="0" baseline="0" dirty="0" smtClean="0">
                          <a:ln>
                            <a:noFill/>
                          </a:ln>
                          <a:solidFill>
                            <a:srgbClr val="000000"/>
                          </a:solidFill>
                          <a:effectLst/>
                          <a:latin typeface="Times New Roman" pitchFamily="18" charset="0"/>
                        </a:rPr>
                        <a:t>Eau</a:t>
                      </a: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Infiltromètre</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300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Kit d'analyse d'eau</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600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Pluviomètres </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300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s-ES" altLang="en-US" sz="1200" b="0" i="0" u="none" strike="noStrike" cap="none" normalizeH="0" baseline="0" dirty="0" smtClean="0">
                          <a:ln>
                            <a:noFill/>
                          </a:ln>
                          <a:solidFill>
                            <a:srgbClr val="000000"/>
                          </a:solidFill>
                          <a:effectLst/>
                          <a:latin typeface="Times New Roman" pitchFamily="18" charset="0"/>
                        </a:rPr>
                        <a:t>Biodiversité</a:t>
                      </a: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Pièges photographiques</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250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Filets</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100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Filet japonais (pour oiseaux)</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100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Filets aquatiques</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rPr>
                        <a:t>50</a:t>
                      </a:r>
                      <a:endParaRPr kumimoji="0" lang="fr-CA"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altLang="en-US" dirty="0" smtClean="0">
                <a:latin typeface="Verdana" pitchFamily="34" charset="0"/>
              </a:rPr>
              <a:t>Plan de présentation du module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Pourquoi le suivi à l'échelon local (CBM) doit-il faire partie du suivi de REDD+ au niveau national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Comment le suivi à l'échelon local peut-il s'articuler avec le système national de suivi forestier (NFMS)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Établissement de protocoles pour le suivi à l'échelon local</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Suivi de variables autres que les variables liées à l'émission de carbone</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Comment alimenter une base de données nationale avec des données du niveau local ?</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Autres questions : vérification et base de partage des avantages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rPr>
              <a:t>Combien coûte le suivi à l'échelon local (CBM) ?</a:t>
            </a:r>
          </a:p>
          <a:p>
            <a:pPr marL="457200" indent="-457200" eaLnBrk="1" hangingPunct="1">
              <a:lnSpc>
                <a:spcPct val="100000"/>
              </a:lnSpc>
              <a:buSzPct val="100000"/>
              <a:buFont typeface="Verdana" pitchFamily="34" charset="0"/>
              <a:buAutoNum type="arabicPeriod"/>
            </a:pPr>
            <a:r>
              <a:rPr lang="en-GB" altLang="en-US" sz="1800" b="1" dirty="0" smtClean="0"/>
              <a:t>Planification d'un exercice de suivi à l'échelon local</a:t>
            </a:r>
          </a:p>
          <a:p>
            <a:pPr marL="457200" indent="-457200" eaLnBrk="1" hangingPunct="1">
              <a:lnSpc>
                <a:spcPct val="100000"/>
              </a:lnSpc>
              <a:buSzPct val="100000"/>
              <a:buFont typeface="Verdana" pitchFamily="34" charset="0"/>
              <a:buAutoNum type="arabicPeriod"/>
            </a:pPr>
            <a:endParaRPr lang="fr-CA" altLang="en-US" sz="180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91642" y="232980"/>
            <a:ext cx="8442796" cy="840125"/>
          </a:xfrm>
        </p:spPr>
        <p:txBody>
          <a:bodyPr/>
          <a:lstStyle/>
          <a:p>
            <a:pPr eaLnBrk="1" hangingPunct="1">
              <a:defRPr/>
            </a:pPr>
            <a:r>
              <a:rPr dirty="0" smtClean="0"/>
              <a:t>Planification d'un exercice de CBM</a:t>
            </a:r>
            <a:endParaRPr lang="fr-CA" dirty="0" smtClean="0">
              <a:ea typeface="+mj-ea"/>
            </a:endParaRPr>
          </a:p>
        </p:txBody>
      </p:sp>
      <p:sp>
        <p:nvSpPr>
          <p:cNvPr id="56325" name="Marcador de texto 2"/>
          <p:cNvSpPr>
            <a:spLocks noGrp="1"/>
          </p:cNvSpPr>
          <p:nvPr>
            <p:ph type="body" sz="quarter" idx="4294967295"/>
          </p:nvPr>
        </p:nvSpPr>
        <p:spPr>
          <a:xfrm>
            <a:off x="676894" y="1352550"/>
            <a:ext cx="7430469" cy="4048125"/>
          </a:xfrm>
        </p:spPr>
        <p:txBody>
          <a:bodyPr/>
          <a:lstStyle/>
          <a:p>
            <a:pPr eaLnBrk="1" hangingPunct="1">
              <a:lnSpc>
                <a:spcPct val="100000"/>
              </a:lnSpc>
              <a:buFont typeface="Wingdings" charset="0"/>
              <a:buChar char="§"/>
              <a:defRPr/>
            </a:pPr>
            <a:r>
              <a:rPr lang="en-US" dirty="0" smtClean="0">
                <a:latin typeface="Verdana" charset="0"/>
              </a:rPr>
              <a:t>Activités requises :</a:t>
            </a:r>
            <a:endParaRPr lang="fr-CA" dirty="0">
              <a:latin typeface="Verdana" charset="0"/>
            </a:endParaRPr>
          </a:p>
          <a:p>
            <a:pPr marL="744538" lvl="1" indent="-346075" eaLnBrk="1" hangingPunct="1">
              <a:lnSpc>
                <a:spcPct val="100000"/>
              </a:lnSpc>
              <a:buFont typeface="Verdana" charset="0"/>
              <a:buChar char="●"/>
              <a:defRPr/>
            </a:pPr>
            <a:r>
              <a:rPr lang="en-GB" sz="2000" dirty="0" smtClean="0">
                <a:latin typeface="Verdana" charset="0"/>
              </a:rPr>
              <a:t>Définition des responsabilités d'acteurs pertinents</a:t>
            </a:r>
            <a:endParaRPr lang="fr-CA" sz="2000" dirty="0">
              <a:latin typeface="Verdana" charset="0"/>
            </a:endParaRPr>
          </a:p>
          <a:p>
            <a:pPr marL="744538" lvl="1" indent="-346075" eaLnBrk="1" hangingPunct="1">
              <a:lnSpc>
                <a:spcPct val="100000"/>
              </a:lnSpc>
              <a:buFont typeface="Verdana" charset="0"/>
              <a:buChar char="●"/>
              <a:defRPr/>
            </a:pPr>
            <a:r>
              <a:rPr lang="en-GB" sz="2000" dirty="0" smtClean="0">
                <a:latin typeface="Verdana" charset="0"/>
              </a:rPr>
              <a:t>Formation et équipement des brigades </a:t>
            </a:r>
          </a:p>
          <a:p>
            <a:pPr marL="744538" lvl="1" indent="-346075" eaLnBrk="1" hangingPunct="1">
              <a:lnSpc>
                <a:spcPct val="100000"/>
              </a:lnSpc>
              <a:buFont typeface="Verdana" charset="0"/>
              <a:buChar char="●"/>
              <a:defRPr/>
            </a:pPr>
            <a:r>
              <a:rPr lang="en-GB" sz="2000" dirty="0" smtClean="0">
                <a:latin typeface="Verdana" charset="0"/>
              </a:rPr>
              <a:t>Collecte de données</a:t>
            </a:r>
            <a:endParaRPr lang="fr-CA" sz="2000" dirty="0">
              <a:latin typeface="Verdana" charset="0"/>
            </a:endParaRPr>
          </a:p>
          <a:p>
            <a:pPr marL="744538" lvl="1" indent="-346075" eaLnBrk="1" hangingPunct="1">
              <a:lnSpc>
                <a:spcPct val="100000"/>
              </a:lnSpc>
              <a:buFont typeface="Verdana" charset="0"/>
              <a:buChar char="●"/>
              <a:defRPr/>
            </a:pPr>
            <a:r>
              <a:rPr lang="en-GB" sz="2000" dirty="0" smtClean="0">
                <a:latin typeface="Verdana" charset="0"/>
              </a:rPr>
              <a:t>Stockage et communication de données</a:t>
            </a:r>
          </a:p>
          <a:p>
            <a:pPr marL="744538" lvl="1" indent="-346075" eaLnBrk="1" hangingPunct="1">
              <a:lnSpc>
                <a:spcPct val="100000"/>
              </a:lnSpc>
              <a:buFont typeface="Verdana" charset="0"/>
              <a:buChar char="●"/>
              <a:defRPr/>
            </a:pPr>
            <a:r>
              <a:rPr lang="en-GB" sz="2000" dirty="0" smtClean="0">
                <a:latin typeface="Verdana" charset="0"/>
              </a:rPr>
              <a:t>Analyse et interprétation de données</a:t>
            </a:r>
          </a:p>
          <a:p>
            <a:pPr marL="744538" lvl="1" indent="-346075" eaLnBrk="1" hangingPunct="1">
              <a:lnSpc>
                <a:spcPct val="100000"/>
              </a:lnSpc>
              <a:buFont typeface="Verdana" charset="0"/>
              <a:buChar char="●"/>
              <a:defRPr/>
            </a:pPr>
            <a:r>
              <a:rPr lang="en-GB" sz="2000" dirty="0" smtClean="0">
                <a:latin typeface="Verdana" charset="0"/>
              </a:rPr>
              <a:t>Établissement de rapports</a:t>
            </a:r>
          </a:p>
          <a:p>
            <a:pPr marL="744538" lvl="1" indent="-346075" eaLnBrk="1" hangingPunct="1">
              <a:lnSpc>
                <a:spcPct val="100000"/>
              </a:lnSpc>
              <a:buFont typeface="Verdana" charset="0"/>
              <a:buChar char="●"/>
              <a:defRPr/>
            </a:pPr>
            <a:r>
              <a:rPr lang="en-GB" sz="2000" dirty="0" smtClean="0">
                <a:latin typeface="Verdana" charset="0"/>
              </a:rPr>
              <a:t>Vérification</a:t>
            </a:r>
            <a:endParaRPr lang="fr-CA" sz="2000" dirty="0">
              <a:latin typeface="Verdana"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9"/>
            <a:ext cx="8442796" cy="806760"/>
          </a:xfrm>
        </p:spPr>
        <p:txBody>
          <a:bodyPr/>
          <a:lstStyle/>
          <a:p>
            <a:pPr eaLnBrk="1" hangingPunct="1">
              <a:lnSpc>
                <a:spcPct val="100000"/>
              </a:lnSpc>
              <a:defRPr/>
            </a:pPr>
            <a:r>
              <a:rPr lang="es-ES" sz="2600" dirty="0" smtClean="0"/>
              <a:t>Récapitulatif des étapes de mise en place des projets de CBM (1/4) </a:t>
            </a:r>
            <a:endParaRPr lang="fr-CA" sz="2600" dirty="0">
              <a:ea typeface="+mj-ea"/>
            </a:endParaRPr>
          </a:p>
        </p:txBody>
      </p:sp>
      <p:sp>
        <p:nvSpPr>
          <p:cNvPr id="107524" name="Marcador de texto 2"/>
          <p:cNvSpPr>
            <a:spLocks noGrp="1"/>
          </p:cNvSpPr>
          <p:nvPr>
            <p:ph type="body" sz="quarter" idx="10"/>
          </p:nvPr>
        </p:nvSpPr>
        <p:spPr>
          <a:xfrm>
            <a:off x="323838" y="1178351"/>
            <a:ext cx="8610600" cy="4850657"/>
          </a:xfrm>
        </p:spPr>
        <p:txBody>
          <a:bodyPr/>
          <a:lstStyle/>
          <a:p>
            <a:pPr marL="0" indent="0" eaLnBrk="1" hangingPunct="1">
              <a:lnSpc>
                <a:spcPct val="100000"/>
              </a:lnSpc>
              <a:spcBef>
                <a:spcPct val="0"/>
              </a:spcBef>
              <a:spcAft>
                <a:spcPts val="1800"/>
              </a:spcAft>
              <a:buFont typeface="Wingdings" pitchFamily="2" charset="2"/>
              <a:buNone/>
            </a:pPr>
            <a:r>
              <a:rPr lang="en-GB" altLang="en-US" sz="1800" b="1" dirty="0" smtClean="0"/>
              <a:t>Planification et formation</a:t>
            </a:r>
            <a:endParaRPr lang="fr-CA" altLang="en-US" sz="1800" b="1" dirty="0" smtClean="0">
              <a:ea typeface="ＭＳ Ｐゴシック" pitchFamily="34" charset="-128"/>
            </a:endParaRPr>
          </a:p>
          <a:p>
            <a:pPr eaLnBrk="1" hangingPunct="1">
              <a:lnSpc>
                <a:spcPct val="100000"/>
              </a:lnSpc>
              <a:spcBef>
                <a:spcPct val="0"/>
              </a:spcBef>
              <a:spcAft>
                <a:spcPts val="1800"/>
              </a:spcAft>
            </a:pPr>
            <a:r>
              <a:rPr lang="en-GB" altLang="en-US" sz="1800" dirty="0" smtClean="0"/>
              <a:t>Identifier les activités à mettre en œuvre :</a:t>
            </a:r>
          </a:p>
          <a:p>
            <a:pPr marL="1073150" lvl="1" indent="-342900" eaLnBrk="1" hangingPunct="1">
              <a:lnSpc>
                <a:spcPct val="100000"/>
              </a:lnSpc>
              <a:spcBef>
                <a:spcPct val="0"/>
              </a:spcBef>
              <a:spcAft>
                <a:spcPts val="1800"/>
              </a:spcAft>
            </a:pPr>
            <a:r>
              <a:rPr lang="en-GB" altLang="en-US" sz="1600" dirty="0" smtClean="0"/>
              <a:t>Comment constituer des dossiers sur la mise en œuvre et les résultats ?</a:t>
            </a:r>
            <a:endParaRPr lang="fr-CA" altLang="en-US" sz="1600" dirty="0" smtClean="0">
              <a:ea typeface="ＭＳ Ｐゴシック" pitchFamily="34" charset="-128"/>
            </a:endParaRPr>
          </a:p>
          <a:p>
            <a:pPr eaLnBrk="1" hangingPunct="1">
              <a:lnSpc>
                <a:spcPct val="100000"/>
              </a:lnSpc>
              <a:spcBef>
                <a:spcPct val="0"/>
              </a:spcBef>
              <a:spcAft>
                <a:spcPts val="1800"/>
              </a:spcAft>
            </a:pPr>
            <a:r>
              <a:rPr lang="en-GB" altLang="en-US" sz="1800" dirty="0" smtClean="0"/>
              <a:t>Établir un projet de SIG et de SIG participatif pourvu en compétences, infrastructures et ressources nécessaires pour les analyses : images satellitaires, logiciel, données locales sur les sols, climatologie, limites administratives, régime de propriété, types de végétation, etc.</a:t>
            </a:r>
            <a:endParaRPr lang="fr-CA" altLang="en-US" sz="1800" dirty="0" smtClean="0">
              <a:ea typeface="ＭＳ Ｐゴシック" pitchFamily="34" charset="-128"/>
            </a:endParaRPr>
          </a:p>
          <a:p>
            <a:pPr eaLnBrk="1" hangingPunct="1">
              <a:lnSpc>
                <a:spcPct val="100000"/>
              </a:lnSpc>
              <a:spcBef>
                <a:spcPct val="0"/>
              </a:spcBef>
              <a:spcAft>
                <a:spcPts val="1800"/>
              </a:spcAft>
            </a:pPr>
            <a:r>
              <a:rPr lang="en-GB" altLang="en-US" sz="1800" dirty="0" smtClean="0"/>
              <a:t>Établir la stratification des forêts par types de végétation et pratiques de gestion :</a:t>
            </a:r>
          </a:p>
          <a:p>
            <a:pPr marL="1073150" lvl="1" indent="-342900" eaLnBrk="1" hangingPunct="1">
              <a:lnSpc>
                <a:spcPct val="100000"/>
              </a:lnSpc>
              <a:spcBef>
                <a:spcPct val="0"/>
              </a:spcBef>
              <a:spcAft>
                <a:spcPts val="1800"/>
              </a:spcAft>
            </a:pPr>
            <a:r>
              <a:rPr lang="en-GB" altLang="en-US" sz="1600" dirty="0" smtClean="0"/>
              <a:t>Nécessité d'analyse historique ? Nécessité d'évaluer les facteurs ?</a:t>
            </a:r>
            <a:endParaRPr lang="fr-CA" altLang="en-US" sz="1600" dirty="0" smtClean="0">
              <a:ea typeface="ＭＳ Ｐゴシック" pitchFamily="34" charset="-128"/>
            </a:endParaRPr>
          </a:p>
          <a:p>
            <a:pPr eaLnBrk="1" hangingPunct="1">
              <a:lnSpc>
                <a:spcPct val="100000"/>
              </a:lnSpc>
              <a:spcBef>
                <a:spcPct val="0"/>
              </a:spcBef>
              <a:spcAft>
                <a:spcPts val="1800"/>
              </a:spcAft>
            </a:pPr>
            <a:r>
              <a:rPr lang="en-GB" altLang="en-US" sz="1800" dirty="0" smtClean="0"/>
              <a:t>Plans d'occupation des sols au niveau local : Analyse de scénarios, notamment la comptabilisation des émissions de carbone (référence)</a:t>
            </a:r>
            <a:endParaRPr lang="fr-CA" altLang="en-US" sz="1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Marcador de texto 2"/>
          <p:cNvSpPr>
            <a:spLocks noGrp="1"/>
          </p:cNvSpPr>
          <p:nvPr>
            <p:ph type="body" sz="quarter" idx="10"/>
          </p:nvPr>
        </p:nvSpPr>
        <p:spPr>
          <a:xfrm>
            <a:off x="176115" y="1211217"/>
            <a:ext cx="8834437" cy="4289425"/>
          </a:xfrm>
        </p:spPr>
        <p:txBody>
          <a:bodyPr/>
          <a:lstStyle/>
          <a:p>
            <a:pPr marL="0" indent="0" eaLnBrk="1" hangingPunct="1">
              <a:lnSpc>
                <a:spcPct val="100000"/>
              </a:lnSpc>
              <a:spcBef>
                <a:spcPct val="0"/>
              </a:spcBef>
              <a:spcAft>
                <a:spcPts val="2400"/>
              </a:spcAft>
              <a:buFont typeface="Wingdings" pitchFamily="2" charset="2"/>
              <a:buNone/>
            </a:pPr>
            <a:r>
              <a:rPr lang="en-GB" altLang="en-US" sz="2000" b="1" dirty="0" smtClean="0"/>
              <a:t>Planification et formation (suite)</a:t>
            </a:r>
            <a:endParaRPr lang="fr-CA" altLang="en-US" sz="2000" b="1" dirty="0" smtClean="0">
              <a:ea typeface="ＭＳ Ｐゴシック" pitchFamily="34" charset="-128"/>
            </a:endParaRPr>
          </a:p>
          <a:p>
            <a:pPr eaLnBrk="1" hangingPunct="1">
              <a:lnSpc>
                <a:spcPct val="100000"/>
              </a:lnSpc>
              <a:spcBef>
                <a:spcPct val="0"/>
              </a:spcBef>
              <a:spcAft>
                <a:spcPts val="2400"/>
              </a:spcAft>
            </a:pPr>
            <a:r>
              <a:rPr lang="en-GB" altLang="en-US" sz="2000" dirty="0" smtClean="0"/>
              <a:t>Décrire les activités et les pratiques à mettre en œuvre (et leur impact sur le carbone). Définir les réservoirs et les gaz à effet de serre à surveiller.</a:t>
            </a:r>
            <a:endParaRPr lang="fr-CA" altLang="en-US" sz="2000" dirty="0" smtClean="0">
              <a:ea typeface="ＭＳ Ｐゴシック" pitchFamily="34" charset="-128"/>
            </a:endParaRPr>
          </a:p>
          <a:p>
            <a:pPr eaLnBrk="1" hangingPunct="1">
              <a:lnSpc>
                <a:spcPct val="100000"/>
              </a:lnSpc>
              <a:spcBef>
                <a:spcPct val="0"/>
              </a:spcBef>
              <a:spcAft>
                <a:spcPts val="2400"/>
              </a:spcAft>
            </a:pPr>
            <a:r>
              <a:rPr lang="en-GB" altLang="en-US" sz="2000" dirty="0" smtClean="0"/>
              <a:t>Identifier les indicateurs/variables devant être suivis aux niveaux local et régional en tant que partie intégrante de la mise en œuvre.</a:t>
            </a:r>
          </a:p>
          <a:p>
            <a:pPr eaLnBrk="1" hangingPunct="1">
              <a:lnSpc>
                <a:spcPct val="100000"/>
              </a:lnSpc>
              <a:spcBef>
                <a:spcPct val="0"/>
              </a:spcBef>
              <a:spcAft>
                <a:spcPts val="2400"/>
              </a:spcAft>
            </a:pPr>
            <a:r>
              <a:rPr lang="en-GB" altLang="en-US" sz="2000" dirty="0" smtClean="0"/>
              <a:t>Définir des méthodes de comptabilisation du carbone et des protocoles pour la collecte de données. Déterminer la fréquence de la collecte et des rapports.</a:t>
            </a:r>
            <a:endParaRPr lang="fr-CA" altLang="en-US" sz="2000" dirty="0" smtClean="0">
              <a:ea typeface="ＭＳ Ｐゴシック" pitchFamily="34" charset="-128"/>
            </a:endParaRPr>
          </a:p>
          <a:p>
            <a:pPr eaLnBrk="1" hangingPunct="1">
              <a:lnSpc>
                <a:spcPct val="100000"/>
              </a:lnSpc>
              <a:spcBef>
                <a:spcPct val="0"/>
              </a:spcBef>
              <a:spcAft>
                <a:spcPts val="2400"/>
              </a:spcAft>
            </a:pPr>
            <a:r>
              <a:rPr lang="en-GB" altLang="en-US" sz="2000" dirty="0" smtClean="0"/>
              <a:t>Évaluer les besoins et capacités requis. Entreprendre des formations et des activités de renforcement des capacités</a:t>
            </a:r>
            <a:endParaRPr lang="fr-CA" altLang="en-US" sz="2000" dirty="0" smtClean="0">
              <a:ea typeface="ＭＳ Ｐゴシック" pitchFamily="34" charset="-128"/>
            </a:endParaRPr>
          </a:p>
          <a:p>
            <a:pPr marL="0" indent="0" eaLnBrk="1" hangingPunct="1">
              <a:lnSpc>
                <a:spcPct val="100000"/>
              </a:lnSpc>
              <a:spcBef>
                <a:spcPct val="0"/>
              </a:spcBef>
              <a:spcAft>
                <a:spcPts val="2400"/>
              </a:spcAft>
            </a:pPr>
            <a:endParaRPr lang="fr-CA" altLang="en-US" sz="2000" dirty="0" smtClean="0">
              <a:ea typeface="ＭＳ Ｐゴシック" pitchFamily="34" charset="-128"/>
            </a:endParaRPr>
          </a:p>
        </p:txBody>
      </p:sp>
      <p:sp>
        <p:nvSpPr>
          <p:cNvPr id="4" name="Título 1"/>
          <p:cNvSpPr>
            <a:spLocks noGrp="1"/>
          </p:cNvSpPr>
          <p:nvPr>
            <p:ph type="title"/>
          </p:nvPr>
        </p:nvSpPr>
        <p:spPr>
          <a:xfrm>
            <a:off x="491642" y="230188"/>
            <a:ext cx="8442796" cy="903287"/>
          </a:xfrm>
        </p:spPr>
        <p:txBody>
          <a:bodyPr/>
          <a:lstStyle/>
          <a:p>
            <a:pPr eaLnBrk="1" hangingPunct="1">
              <a:lnSpc>
                <a:spcPct val="100000"/>
              </a:lnSpc>
              <a:defRPr/>
            </a:pPr>
            <a:r>
              <a:rPr lang="es-ES" sz="2800" dirty="0">
                <a:solidFill>
                  <a:srgbClr val="005172"/>
                </a:solidFill>
              </a:rPr>
              <a:t>Récapitulatif des étapes de mise en place des projets de CBM (2/4)</a:t>
            </a:r>
            <a:endParaRPr lang="fr-CA" dirty="0">
              <a:ea typeface="+mj-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286" y="184338"/>
            <a:ext cx="8517152" cy="1353086"/>
          </a:xfrm>
        </p:spPr>
        <p:txBody>
          <a:bodyPr/>
          <a:lstStyle/>
          <a:p>
            <a:pPr eaLnBrk="1" hangingPunct="1">
              <a:defRPr/>
            </a:pPr>
            <a:r>
              <a:rPr lang="en-US" sz="3200" dirty="0" smtClean="0"/>
              <a:t>Rôle des populations locales dans le suivi de REDD+ (1/2) </a:t>
            </a:r>
          </a:p>
        </p:txBody>
      </p:sp>
      <p:sp>
        <p:nvSpPr>
          <p:cNvPr id="31748" name="Tijdelijke aanduiding voor tekst 2"/>
          <p:cNvSpPr>
            <a:spLocks noGrp="1"/>
          </p:cNvSpPr>
          <p:nvPr>
            <p:ph type="body" sz="quarter" idx="10"/>
          </p:nvPr>
        </p:nvSpPr>
        <p:spPr>
          <a:xfrm>
            <a:off x="254000" y="1800225"/>
            <a:ext cx="8526463" cy="3678238"/>
          </a:xfrm>
        </p:spPr>
        <p:txBody>
          <a:bodyPr/>
          <a:lstStyle/>
          <a:p>
            <a:pPr eaLnBrk="1" hangingPunct="1"/>
            <a:r>
              <a:rPr lang="en-US" altLang="en-US" sz="2000" dirty="0" smtClean="0"/>
              <a:t>Les systèmes de suivi de REDD+ comprennent de nombreuses activités en rapport avec la conception, la planification, la collecte de données, le traitement, les rapports et la vérification des informations.</a:t>
            </a:r>
          </a:p>
          <a:p>
            <a:pPr eaLnBrk="1" hangingPunct="1"/>
            <a:r>
              <a:rPr lang="en-US" altLang="en-US" sz="2000" i="1" dirty="0" smtClean="0"/>
              <a:t>On entend par suivi à l'échelon local </a:t>
            </a:r>
            <a:r>
              <a:rPr lang="en-US" altLang="en-US" sz="2000" dirty="0" smtClean="0"/>
              <a:t>(CBM) les systèmes de suivi dans lesquels les </a:t>
            </a:r>
            <a:r>
              <a:rPr lang="en-US" altLang="en-US" sz="2000" b="1" dirty="0" smtClean="0"/>
              <a:t>populations locales</a:t>
            </a:r>
            <a:r>
              <a:rPr lang="en-US" altLang="en-US" sz="2000" dirty="0" smtClean="0"/>
              <a:t> prennent une part active dans une ou plusieurs de ces activités, en fonction de la conception ou du projet, des compétences locales, des ressources et des capacités.</a:t>
            </a:r>
          </a:p>
          <a:p>
            <a:pPr eaLnBrk="1" hangingPunct="1"/>
            <a:r>
              <a:rPr lang="en-US" altLang="en-US" sz="2000" dirty="0" smtClean="0"/>
              <a:t>Les populations locales ont généralement un rôle actif dans la </a:t>
            </a:r>
            <a:r>
              <a:rPr lang="en-US" altLang="en-US" sz="2000" b="1" dirty="0" smtClean="0"/>
              <a:t>collecte de données au niveau local.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931862"/>
          </a:xfrm>
        </p:spPr>
        <p:txBody>
          <a:bodyPr/>
          <a:lstStyle/>
          <a:p>
            <a:pPr eaLnBrk="1" hangingPunct="1">
              <a:lnSpc>
                <a:spcPct val="100000"/>
              </a:lnSpc>
              <a:defRPr/>
            </a:pPr>
            <a:r>
              <a:rPr lang="es-ES" sz="2800" dirty="0">
                <a:solidFill>
                  <a:srgbClr val="005172"/>
                </a:solidFill>
              </a:rPr>
              <a:t>Récapitulatif des étapes de mise en place des projets de CBM (3/4)</a:t>
            </a:r>
            <a:endParaRPr lang="fr-CA" dirty="0">
              <a:ea typeface="+mj-ea"/>
            </a:endParaRPr>
          </a:p>
        </p:txBody>
      </p:sp>
      <p:sp>
        <p:nvSpPr>
          <p:cNvPr id="3" name="Marcador de texto 2"/>
          <p:cNvSpPr>
            <a:spLocks noGrp="1"/>
          </p:cNvSpPr>
          <p:nvPr>
            <p:ph type="body" sz="quarter" idx="10"/>
          </p:nvPr>
        </p:nvSpPr>
        <p:spPr>
          <a:xfrm>
            <a:off x="166688" y="1276350"/>
            <a:ext cx="8834437" cy="4476750"/>
          </a:xfrm>
        </p:spPr>
        <p:txBody>
          <a:bodyPr/>
          <a:lstStyle/>
          <a:p>
            <a:pPr marL="0" indent="0" eaLnBrk="1" hangingPunct="1">
              <a:lnSpc>
                <a:spcPct val="100000"/>
              </a:lnSpc>
              <a:spcAft>
                <a:spcPts val="1800"/>
              </a:spcAft>
              <a:buFont typeface="Wingdings" pitchFamily="2" charset="2"/>
              <a:buNone/>
              <a:defRPr/>
            </a:pPr>
            <a:r>
              <a:rPr lang="en-GB" sz="2000" b="1" dirty="0"/>
              <a:t>Mise en œuvre (collecte et enregistrement de données)</a:t>
            </a:r>
            <a:endParaRPr lang="fr-CA" sz="2000" b="1" dirty="0">
              <a:ea typeface="+mn-ea"/>
            </a:endParaRPr>
          </a:p>
          <a:p>
            <a:pPr eaLnBrk="1" hangingPunct="1">
              <a:lnSpc>
                <a:spcPct val="100000"/>
              </a:lnSpc>
              <a:spcAft>
                <a:spcPts val="1800"/>
              </a:spcAft>
              <a:defRPr/>
            </a:pPr>
            <a:r>
              <a:rPr lang="en-GB" sz="2000" dirty="0"/>
              <a:t>Collecter de données géographiques et sur le carbone</a:t>
            </a:r>
            <a:endParaRPr lang="fr-CA" sz="2000" dirty="0">
              <a:ea typeface="+mn-ea"/>
            </a:endParaRPr>
          </a:p>
          <a:p>
            <a:pPr eaLnBrk="1" hangingPunct="1">
              <a:lnSpc>
                <a:spcPct val="100000"/>
              </a:lnSpc>
              <a:spcAft>
                <a:spcPts val="1800"/>
              </a:spcAft>
              <a:defRPr/>
            </a:pPr>
            <a:r>
              <a:rPr lang="en-GB" sz="2000" dirty="0"/>
              <a:t>Mesurer les variables, valider les données issues du terrain, déterminer le transfert et la conservation (20 ou 30 ans).</a:t>
            </a:r>
          </a:p>
          <a:p>
            <a:pPr eaLnBrk="1" hangingPunct="1">
              <a:lnSpc>
                <a:spcPct val="100000"/>
              </a:lnSpc>
              <a:spcAft>
                <a:spcPts val="1800"/>
              </a:spcAft>
              <a:defRPr/>
            </a:pPr>
            <a:r>
              <a:rPr lang="en-GB" sz="2000" dirty="0" smtClean="0"/>
              <a:t>Mettre au point un système de gestion de l'information pour conserver les protocoles mis à jour et approuvés.</a:t>
            </a:r>
            <a:endParaRPr lang="fr-CA" sz="2000" dirty="0">
              <a:ea typeface="+mn-ea"/>
            </a:endParaRPr>
          </a:p>
          <a:p>
            <a:pPr eaLnBrk="1" hangingPunct="1">
              <a:lnSpc>
                <a:spcPct val="100000"/>
              </a:lnSpc>
              <a:spcAft>
                <a:spcPts val="1800"/>
              </a:spcAft>
              <a:defRPr/>
            </a:pPr>
            <a:r>
              <a:rPr lang="en-GB" sz="2000" dirty="0"/>
              <a:t>Actualiser les données électroniques (fichiers et logiciels).</a:t>
            </a:r>
          </a:p>
          <a:p>
            <a:pPr eaLnBrk="1" hangingPunct="1">
              <a:lnSpc>
                <a:spcPct val="100000"/>
              </a:lnSpc>
              <a:spcAft>
                <a:spcPts val="1800"/>
              </a:spcAft>
              <a:defRPr/>
            </a:pPr>
            <a:r>
              <a:rPr lang="en-GB" sz="2000" dirty="0" smtClean="0"/>
              <a:t>Calibrer le matériel de terrain.</a:t>
            </a:r>
            <a:endParaRPr lang="fr-CA" sz="2000" dirty="0">
              <a:ea typeface="+mn-ea"/>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185541" y="1276841"/>
            <a:ext cx="8834437" cy="4524375"/>
          </a:xfrm>
        </p:spPr>
        <p:txBody>
          <a:bodyPr/>
          <a:lstStyle/>
          <a:p>
            <a:pPr marL="0" indent="0" eaLnBrk="1" hangingPunct="1">
              <a:buFont typeface="Wingdings" pitchFamily="2" charset="2"/>
              <a:buNone/>
              <a:defRPr/>
            </a:pPr>
            <a:r>
              <a:rPr lang="en-GB" sz="1900" b="1" dirty="0"/>
              <a:t>Traitement et validation de données</a:t>
            </a:r>
            <a:endParaRPr lang="fr-CA" sz="1900" b="1" dirty="0">
              <a:ea typeface="+mn-ea"/>
            </a:endParaRPr>
          </a:p>
          <a:p>
            <a:pPr eaLnBrk="1" hangingPunct="1">
              <a:defRPr/>
            </a:pPr>
            <a:r>
              <a:rPr lang="en-GB" sz="1900" dirty="0"/>
              <a:t>Conserver les données en deux versions : électronique et imprimée.</a:t>
            </a:r>
            <a:endParaRPr lang="fr-CA" sz="1900" dirty="0">
              <a:ea typeface="+mn-ea"/>
            </a:endParaRPr>
          </a:p>
          <a:p>
            <a:pPr eaLnBrk="1" hangingPunct="1">
              <a:defRPr/>
            </a:pPr>
            <a:r>
              <a:rPr lang="en-GB" sz="1900" dirty="0"/>
              <a:t>Préparer des outils électroniques ou des feuilles de calcul pour mener les analyses nécessaires (processus semi-automatiques).</a:t>
            </a:r>
            <a:endParaRPr lang="fr-CA" sz="1900" dirty="0">
              <a:ea typeface="+mn-ea"/>
            </a:endParaRPr>
          </a:p>
          <a:p>
            <a:pPr eaLnBrk="1" hangingPunct="1">
              <a:defRPr/>
            </a:pPr>
            <a:r>
              <a:rPr lang="en-GB" sz="1900" dirty="0" smtClean="0"/>
              <a:t>Faciliter l'interprétation et la validation des résultats (information traitée).</a:t>
            </a:r>
          </a:p>
          <a:p>
            <a:pPr marL="0" indent="0" eaLnBrk="1" hangingPunct="1">
              <a:buFont typeface="Wingdings" pitchFamily="2" charset="2"/>
              <a:buNone/>
              <a:defRPr/>
            </a:pPr>
            <a:r>
              <a:rPr lang="en-GB" sz="1900" b="1" dirty="0" smtClean="0"/>
              <a:t>Rapports, communication et vérification</a:t>
            </a:r>
            <a:endParaRPr lang="fr-CA" sz="1900" b="1" dirty="0">
              <a:ea typeface="+mn-ea"/>
            </a:endParaRPr>
          </a:p>
          <a:p>
            <a:pPr eaLnBrk="1" hangingPunct="1">
              <a:defRPr/>
            </a:pPr>
            <a:r>
              <a:rPr lang="en-GB" sz="1900" dirty="0" smtClean="0"/>
              <a:t>Mettre au point des protocoles pour : </a:t>
            </a:r>
            <a:endParaRPr lang="fr-CA" sz="1900" dirty="0">
              <a:ea typeface="+mn-ea"/>
            </a:endParaRPr>
          </a:p>
          <a:p>
            <a:pPr lvl="1" eaLnBrk="1" hangingPunct="1">
              <a:defRPr/>
            </a:pPr>
            <a:r>
              <a:rPr lang="en-GB" sz="1900" dirty="0" err="1" smtClean="0"/>
              <a:t>Intégration</a:t>
            </a:r>
            <a:r>
              <a:rPr lang="en-GB" sz="1900" dirty="0" smtClean="0"/>
              <a:t> </a:t>
            </a:r>
            <a:r>
              <a:rPr lang="en-GB" sz="1900" dirty="0"/>
              <a:t>du rapport national</a:t>
            </a:r>
            <a:endParaRPr lang="fr-CA" sz="1900" dirty="0">
              <a:ea typeface="+mn-ea"/>
            </a:endParaRPr>
          </a:p>
          <a:p>
            <a:pPr lvl="1" eaLnBrk="1" hangingPunct="1">
              <a:defRPr/>
            </a:pPr>
            <a:r>
              <a:rPr lang="en-GB" sz="1900" dirty="0"/>
              <a:t>Communication au niveau national et </a:t>
            </a:r>
            <a:r>
              <a:rPr lang="en-GB" sz="1900" dirty="0" smtClean="0"/>
              <a:t>international</a:t>
            </a:r>
            <a:endParaRPr lang="en-GB" sz="1900" dirty="0"/>
          </a:p>
          <a:p>
            <a:pPr lvl="1" eaLnBrk="1" hangingPunct="1">
              <a:defRPr/>
            </a:pPr>
            <a:r>
              <a:rPr lang="en-GB" sz="1900" dirty="0" smtClean="0"/>
              <a:t>Vérification internationale</a:t>
            </a:r>
            <a:endParaRPr lang="fr-CA" sz="1900" dirty="0">
              <a:ea typeface="+mn-ea"/>
            </a:endParaRPr>
          </a:p>
          <a:p>
            <a:pPr eaLnBrk="1" hangingPunct="1">
              <a:defRPr/>
            </a:pPr>
            <a:endParaRPr lang="fr-CA" sz="2000" dirty="0">
              <a:ea typeface="+mn-ea"/>
            </a:endParaRPr>
          </a:p>
        </p:txBody>
      </p:sp>
      <p:sp>
        <p:nvSpPr>
          <p:cNvPr id="4" name="Título 1"/>
          <p:cNvSpPr>
            <a:spLocks noGrp="1"/>
          </p:cNvSpPr>
          <p:nvPr>
            <p:ph type="title"/>
          </p:nvPr>
        </p:nvSpPr>
        <p:spPr>
          <a:xfrm>
            <a:off x="491642" y="230188"/>
            <a:ext cx="8442796" cy="922337"/>
          </a:xfrm>
        </p:spPr>
        <p:txBody>
          <a:bodyPr/>
          <a:lstStyle/>
          <a:p>
            <a:pPr eaLnBrk="1" hangingPunct="1">
              <a:lnSpc>
                <a:spcPct val="100000"/>
              </a:lnSpc>
              <a:defRPr/>
            </a:pPr>
            <a:r>
              <a:rPr lang="es-ES" sz="2800" dirty="0">
                <a:solidFill>
                  <a:srgbClr val="005172"/>
                </a:solidFill>
              </a:rPr>
              <a:t>Récapitulatif des étapes de mise en place des projets de CBM (4/4)</a:t>
            </a:r>
            <a:endParaRPr lang="fr-CA" dirty="0">
              <a:ea typeface="+mj-ea"/>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4829" y="1"/>
            <a:ext cx="8442796" cy="1052052"/>
          </a:xfrm>
        </p:spPr>
        <p:txBody>
          <a:bodyPr/>
          <a:lstStyle/>
          <a:p>
            <a:pPr eaLnBrk="1" hangingPunct="1">
              <a:defRPr/>
            </a:pPr>
            <a:r>
              <a:rPr sz="2750" dirty="0" smtClean="0"/>
              <a:t>Obstacles à l'intégration du CBM dans le système national de suivi forestier (NFMS)</a:t>
            </a:r>
            <a:endParaRPr lang="fr-CA" sz="2750" dirty="0">
              <a:ea typeface="+mj-ea"/>
            </a:endParaRPr>
          </a:p>
        </p:txBody>
      </p:sp>
      <p:sp>
        <p:nvSpPr>
          <p:cNvPr id="112644" name="Marcador de texto 2"/>
          <p:cNvSpPr>
            <a:spLocks noGrp="1"/>
          </p:cNvSpPr>
          <p:nvPr>
            <p:ph type="body" sz="quarter" idx="10"/>
          </p:nvPr>
        </p:nvSpPr>
        <p:spPr>
          <a:xfrm>
            <a:off x="222250" y="1235075"/>
            <a:ext cx="8715375" cy="4879975"/>
          </a:xfrm>
        </p:spPr>
        <p:txBody>
          <a:bodyPr/>
          <a:lstStyle/>
          <a:p>
            <a:pPr eaLnBrk="1" hangingPunct="1"/>
            <a:r>
              <a:rPr lang="en-US" altLang="en-US" sz="1650" dirty="0" smtClean="0"/>
              <a:t>Les capacités et l'infrastructure initiale en fonction de la portée du projet (c.-à-d., électricité, Internet, ordinateurs, logiciels, aptitudes).</a:t>
            </a:r>
          </a:p>
          <a:p>
            <a:pPr eaLnBrk="1" hangingPunct="1"/>
            <a:r>
              <a:rPr lang="es-MX" altLang="en-US" sz="1650" dirty="0" smtClean="0"/>
              <a:t>Capital social nécessaire pour organiser les brigades, analyser les informations et présenter les résultats.</a:t>
            </a:r>
            <a:endParaRPr lang="fr-CA" altLang="en-US" sz="1650" dirty="0" smtClean="0">
              <a:ea typeface="ＭＳ Ｐゴシック" pitchFamily="34" charset="-128"/>
            </a:endParaRPr>
          </a:p>
          <a:p>
            <a:pPr eaLnBrk="1" hangingPunct="1"/>
            <a:r>
              <a:rPr lang="en-US" altLang="en-US" sz="1650" dirty="0"/>
              <a:t>Systèmes centralisés et inflexibles, fermés aux méthodes participatives ; stratification des terres ne comprenant pas de description de la gestion locale.</a:t>
            </a:r>
            <a:endParaRPr lang="fr-CA" altLang="en-US" sz="1650" dirty="0" smtClean="0">
              <a:ea typeface="ＭＳ Ｐゴシック" pitchFamily="34" charset="-128"/>
            </a:endParaRPr>
          </a:p>
          <a:p>
            <a:pPr eaLnBrk="1" hangingPunct="1"/>
            <a:r>
              <a:rPr lang="en-US" altLang="en-US" sz="1650" dirty="0" smtClean="0"/>
              <a:t>Échelle restreinte de systèmes nationaux pour les données géographiques.</a:t>
            </a:r>
            <a:endParaRPr lang="fr-CA" altLang="en-US" sz="1650" dirty="0" smtClean="0">
              <a:ea typeface="ＭＳ Ｐゴシック" pitchFamily="34" charset="-128"/>
            </a:endParaRPr>
          </a:p>
          <a:p>
            <a:pPr eaLnBrk="1" hangingPunct="1"/>
            <a:r>
              <a:rPr lang="en-US" altLang="en-US" sz="1650" dirty="0" smtClean="0"/>
              <a:t>Absence d'incitations permanentes (externes ou internes) pour assurer les activités de suivi.</a:t>
            </a:r>
            <a:endParaRPr lang="fr-CA" altLang="en-US" sz="1650" dirty="0" smtClean="0">
              <a:ea typeface="ＭＳ Ｐゴシック" pitchFamily="34" charset="-128"/>
            </a:endParaRPr>
          </a:p>
          <a:p>
            <a:pPr eaLnBrk="1" hangingPunct="1"/>
            <a:r>
              <a:rPr lang="es-MX" altLang="en-US" sz="1650" dirty="0" smtClean="0"/>
              <a:t>Compatibilité des informations avec le NFMS.</a:t>
            </a:r>
            <a:endParaRPr lang="fr-CA" altLang="en-US" sz="1650" dirty="0" smtClean="0">
              <a:ea typeface="ＭＳ Ｐゴシック" pitchFamily="34" charset="-128"/>
            </a:endParaRPr>
          </a:p>
          <a:p>
            <a:pPr eaLnBrk="1" hangingPunct="1"/>
            <a:r>
              <a:rPr lang="en-US" altLang="en-US" sz="1650" dirty="0" smtClean="0"/>
              <a:t>Harmonisation des références locales au cas où de nombreux projets ont démarré.</a:t>
            </a:r>
            <a:endParaRPr lang="fr-CA" altLang="en-US" sz="1650" dirty="0" smtClean="0">
              <a:ea typeface="ＭＳ Ｐゴシック" pitchFamily="34" charset="-128"/>
            </a:endParaRPr>
          </a:p>
          <a:p>
            <a:pPr eaLnBrk="1" hangingPunct="1"/>
            <a:endParaRPr lang="fr-CA"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523956"/>
          </a:xfrm>
        </p:spPr>
        <p:txBody>
          <a:bodyPr/>
          <a:lstStyle/>
          <a:p>
            <a:r>
              <a:rPr dirty="0" smtClean="0"/>
              <a:t>En résumé :</a:t>
            </a:r>
            <a:endParaRPr lang="fr-CA" dirty="0"/>
          </a:p>
        </p:txBody>
      </p:sp>
      <p:sp>
        <p:nvSpPr>
          <p:cNvPr id="3" name="Text Placeholder 2"/>
          <p:cNvSpPr>
            <a:spLocks noGrp="1"/>
          </p:cNvSpPr>
          <p:nvPr>
            <p:ph type="body" sz="quarter" idx="10"/>
          </p:nvPr>
        </p:nvSpPr>
        <p:spPr>
          <a:xfrm>
            <a:off x="452446" y="960981"/>
            <a:ext cx="8521188" cy="4539802"/>
          </a:xfrm>
        </p:spPr>
        <p:txBody>
          <a:bodyPr/>
          <a:lstStyle/>
          <a:p>
            <a:r>
              <a:rPr lang="en-US" altLang="en-US" sz="1800" i="1" dirty="0" smtClean="0"/>
              <a:t>Avec le suivi à l'échelon local </a:t>
            </a:r>
            <a:r>
              <a:rPr lang="en-US" altLang="en-US" sz="1800" dirty="0" smtClean="0"/>
              <a:t>(CBM) les populations locales prennent une part active dans une ou plusieurs activités de suivi, en fonction de la conception ou du projet, des compétences locales, des ressources et des capacités.</a:t>
            </a:r>
          </a:p>
          <a:p>
            <a:r>
              <a:rPr lang="en-GB" altLang="en-US" sz="1800" dirty="0"/>
              <a:t>Le CBM donne l'occasion de fournir des données « niveau 3 et approche 3 »</a:t>
            </a:r>
          </a:p>
          <a:p>
            <a:r>
              <a:rPr lang="en-GB" altLang="en-US" sz="1800" dirty="0" smtClean="0"/>
              <a:t>L'intégration du CBM dans les systèmes nationaux de suivi forestier (NFMS) comporte de multiples avantages.</a:t>
            </a:r>
          </a:p>
          <a:p>
            <a:r>
              <a:rPr lang="en-GB" altLang="en-US" sz="1800" dirty="0" smtClean="0"/>
              <a:t>Les difficultés/points à prendre en considération sont liés à l'intégration des données dans les NFMS, la cohérence des données, la structure de propriété et la protection des données, la vérification des données et le partage des avantages.</a:t>
            </a:r>
          </a:p>
          <a:p>
            <a:r>
              <a:rPr lang="en-GB" altLang="en-US" sz="1800" dirty="0" smtClean="0"/>
              <a:t>Il est important d'utiliser des protocoles standard pour la prise de mesures.</a:t>
            </a:r>
            <a:endParaRPr lang="fr-CA" altLang="en-US" sz="1800" dirty="0">
              <a:ea typeface="ＭＳ Ｐゴシック" pitchFamily="34" charset="-128"/>
            </a:endParaRPr>
          </a:p>
          <a:p>
            <a:endParaRPr lang="fr-CA" sz="2000" dirty="0"/>
          </a:p>
        </p:txBody>
      </p:sp>
    </p:spTree>
    <p:extLst>
      <p:ext uri="{BB962C8B-B14F-4D97-AF65-F5344CB8AC3E}">
        <p14:creationId xmlns:p14="http://schemas.microsoft.com/office/powerpoint/2010/main" val="740835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dirty="0" smtClean="0"/>
              <a:t>Exemples et </a:t>
            </a:r>
            <a:r>
              <a:rPr lang="fr-CA" dirty="0" smtClean="0"/>
              <a:t>exercices nationaux</a:t>
            </a:r>
            <a:endParaRPr lang="fr-CA" dirty="0"/>
          </a:p>
        </p:txBody>
      </p:sp>
      <p:sp>
        <p:nvSpPr>
          <p:cNvPr id="4" name="Tijdelijke aanduiding voor tekst 2"/>
          <p:cNvSpPr>
            <a:spLocks noGrp="1"/>
          </p:cNvSpPr>
          <p:nvPr>
            <p:ph type="body" sz="quarter" idx="10"/>
          </p:nvPr>
        </p:nvSpPr>
        <p:spPr>
          <a:xfrm>
            <a:off x="421200" y="1520042"/>
            <a:ext cx="8521188" cy="4025735"/>
          </a:xfrm>
        </p:spPr>
        <p:txBody>
          <a:bodyPr/>
          <a:lstStyle/>
          <a:p>
            <a:pPr>
              <a:lnSpc>
                <a:spcPct val="100000"/>
              </a:lnSpc>
              <a:buNone/>
            </a:pPr>
            <a:r>
              <a:rPr lang="fr-CA" sz="2000" dirty="0" smtClean="0"/>
              <a:t>Exemples nationaux </a:t>
            </a:r>
            <a:r>
              <a:rPr lang="en-US" sz="2000" dirty="0" smtClean="0"/>
              <a:t>: </a:t>
            </a:r>
          </a:p>
          <a:p>
            <a:pPr lvl="0"/>
            <a:r>
              <a:rPr lang="en-GB" sz="1600" dirty="0" smtClean="0"/>
              <a:t>Suivi forestier par la population/un spécialiste local dans les pays suivants :</a:t>
            </a:r>
          </a:p>
          <a:p>
            <a:pPr lvl="1"/>
            <a:r>
              <a:rPr lang="en-GB" sz="1600" dirty="0" smtClean="0"/>
              <a:t>Guyana (projet pilote financé par Norad)</a:t>
            </a:r>
          </a:p>
          <a:p>
            <a:pPr lvl="1"/>
            <a:r>
              <a:rPr lang="en-GB" sz="1600" dirty="0" smtClean="0"/>
              <a:t>Népal (projet pilote financé par Norad)</a:t>
            </a:r>
          </a:p>
          <a:p>
            <a:pPr lvl="1"/>
            <a:r>
              <a:rPr lang="en-GB" sz="1600" dirty="0" smtClean="0"/>
              <a:t>Viet Nam (projets conçus par Sumernet, Université de Wageningen, SNV)</a:t>
            </a:r>
            <a:r>
              <a:rPr dirty="0"/>
              <a:t/>
            </a:r>
            <a:br>
              <a:rPr dirty="0"/>
            </a:br>
            <a:endParaRPr lang="fr-CA" sz="1600" dirty="0" smtClean="0"/>
          </a:p>
          <a:p>
            <a:pPr>
              <a:lnSpc>
                <a:spcPct val="100000"/>
              </a:lnSpc>
              <a:buNone/>
            </a:pPr>
            <a:r>
              <a:rPr lang="en-US" sz="2000" dirty="0" smtClean="0"/>
              <a:t>Exercice</a:t>
            </a:r>
          </a:p>
          <a:p>
            <a:pPr>
              <a:lnSpc>
                <a:spcPct val="100000"/>
              </a:lnSpc>
            </a:pPr>
            <a:r>
              <a:rPr lang="en-GB" sz="1600" dirty="0" smtClean="0"/>
              <a:t>Enregistrement de données via cybertracker</a:t>
            </a:r>
          </a:p>
          <a:p>
            <a:pPr>
              <a:lnSpc>
                <a:spcPct val="100000"/>
              </a:lnSpc>
            </a:pPr>
            <a:endParaRPr lang="fr-CA" sz="1600" dirty="0" smtClean="0"/>
          </a:p>
          <a:p>
            <a:pPr>
              <a:lnSpc>
                <a:spcPct val="100000"/>
              </a:lnSpc>
              <a:buNone/>
            </a:pPr>
            <a:endParaRPr lang="fr-CA" sz="1600" dirty="0" smtClean="0"/>
          </a:p>
          <a:p>
            <a:pPr>
              <a:lnSpc>
                <a:spcPct val="100000"/>
              </a:lnSpc>
              <a:buNone/>
            </a:pPr>
            <a:endParaRPr lang="fr-CA" sz="1600" dirty="0"/>
          </a:p>
        </p:txBody>
      </p:sp>
    </p:spTree>
    <p:extLst>
      <p:ext uri="{BB962C8B-B14F-4D97-AF65-F5344CB8AC3E}">
        <p14:creationId xmlns:p14="http://schemas.microsoft.com/office/powerpoint/2010/main" val="9385710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26446"/>
          </a:xfrm>
        </p:spPr>
        <p:txBody>
          <a:bodyPr/>
          <a:lstStyle/>
          <a:p>
            <a:pPr eaLnBrk="1" hangingPunct="1">
              <a:defRPr/>
            </a:pPr>
            <a:r>
              <a:rPr lang="en-GB" sz="2800" dirty="0" smtClean="0"/>
              <a:t>Modules complémentaires recommandés </a:t>
            </a:r>
            <a:endParaRPr lang="fr-CA" sz="2800" dirty="0">
              <a:ea typeface="+mj-ea"/>
            </a:endParaRPr>
          </a:p>
        </p:txBody>
      </p:sp>
      <p:sp>
        <p:nvSpPr>
          <p:cNvPr id="113668" name="Tijdelijke aanduiding voor tekst 2"/>
          <p:cNvSpPr>
            <a:spLocks noGrp="1"/>
          </p:cNvSpPr>
          <p:nvPr>
            <p:ph type="body" sz="quarter" idx="10"/>
          </p:nvPr>
        </p:nvSpPr>
        <p:spPr>
          <a:xfrm>
            <a:off x="301625" y="1520825"/>
            <a:ext cx="8640763" cy="4403725"/>
          </a:xfrm>
        </p:spPr>
        <p:txBody>
          <a:bodyPr/>
          <a:lstStyle/>
          <a:p>
            <a:pPr eaLnBrk="1" hangingPunct="1"/>
            <a:r>
              <a:rPr lang="en-GB" altLang="en-US" sz="2000" dirty="0" smtClean="0">
                <a:solidFill>
                  <a:schemeClr val="accent4"/>
                </a:solidFill>
              </a:rPr>
              <a:t>Module 2.5 </a:t>
            </a:r>
            <a:r>
              <a:rPr lang="en-GB" altLang="en-US" sz="2000" dirty="0" smtClean="0"/>
              <a:t>pour l'estimation des émissions de carbone provenant du déboisement et de la dégradation des forêts.</a:t>
            </a:r>
          </a:p>
          <a:p>
            <a:pPr eaLnBrk="1" hangingPunct="1"/>
            <a:endParaRPr lang="fr-CA" altLang="en-US" sz="2000" dirty="0" smtClean="0">
              <a:ea typeface="ＭＳ Ｐゴシック" pitchFamily="34" charset="-128"/>
            </a:endParaRPr>
          </a:p>
          <a:p>
            <a:pPr eaLnBrk="1" hangingPunct="1"/>
            <a:r>
              <a:rPr lang="en-GB" altLang="en-US" sz="2000" dirty="0" smtClean="0">
                <a:solidFill>
                  <a:schemeClr val="accent4"/>
                </a:solidFill>
              </a:rPr>
              <a:t>Modules 3.1 à .3 </a:t>
            </a:r>
            <a:r>
              <a:rPr lang="en-GB" altLang="en-US" sz="2000" dirty="0" smtClean="0"/>
              <a:t>pour passer à l'évaluation et la notification de REDD+ .</a:t>
            </a:r>
          </a:p>
          <a:p>
            <a:pPr eaLnBrk="1" hangingPunct="1">
              <a:buFont typeface="Wingdings" pitchFamily="2" charset="2"/>
              <a:buNone/>
            </a:pPr>
            <a:endParaRPr lang="fr-CA"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dirty="0" smtClean="0"/>
              <a:t>Références</a:t>
            </a:r>
            <a:endParaRPr lang="fr-CA" dirty="0"/>
          </a:p>
        </p:txBody>
      </p:sp>
      <p:sp>
        <p:nvSpPr>
          <p:cNvPr id="3" name="Text Placeholder 2"/>
          <p:cNvSpPr>
            <a:spLocks noGrp="1"/>
          </p:cNvSpPr>
          <p:nvPr>
            <p:ph type="body" sz="quarter" idx="10"/>
          </p:nvPr>
        </p:nvSpPr>
        <p:spPr>
          <a:xfrm>
            <a:off x="421200" y="991673"/>
            <a:ext cx="8521188" cy="4643801"/>
          </a:xfrm>
        </p:spPr>
        <p:txBody>
          <a:bodyPr/>
          <a:lstStyle/>
          <a:p>
            <a:pPr lvl="0"/>
            <a:r>
              <a:rPr lang="en-GB" sz="900" dirty="0"/>
              <a:t>Balderas Torres, A. 2014. Potential for Integrating Community Based Monitoring into REDD+. Forests, 5(8), 1815-1833; doi:10.3390/f5081815</a:t>
            </a:r>
          </a:p>
          <a:p>
            <a:r>
              <a:rPr lang="en-GB" sz="900" dirty="0" smtClean="0"/>
              <a:t>Balderas </a:t>
            </a:r>
            <a:r>
              <a:rPr lang="en-GB" sz="900" dirty="0"/>
              <a:t>Torres, A. 2013. Opportunities and challenges for integrating CBM into MRV systems for REDD+ in Mexico. The Nature Conservancy. Consultancy Report, Mexico, D.F. Available online: </a:t>
            </a:r>
            <a:r>
              <a:rPr lang="en-GB" sz="900" u="sng" dirty="0">
                <a:hlinkClick r:id="rId2"/>
              </a:rPr>
              <a:t>http://</a:t>
            </a:r>
            <a:r>
              <a:rPr lang="en-GB" sz="900" u="sng" dirty="0" smtClean="0">
                <a:hlinkClick r:id="rId2"/>
              </a:rPr>
              <a:t>www.alianza-mredd.org/wp-content/uploads/2013/11/4_Balderas-2013-WhitePaper.pdf</a:t>
            </a:r>
            <a:endParaRPr lang="en-GB" sz="900" u="sng" dirty="0" smtClean="0"/>
          </a:p>
          <a:p>
            <a:r>
              <a:rPr lang="en-US" sz="900" dirty="0" err="1" smtClean="0"/>
              <a:t>Danielsen</a:t>
            </a:r>
            <a:r>
              <a:rPr lang="en-US" sz="900" dirty="0"/>
              <a:t>, F., et al. 2011.  “At the Heart of REDD+: A Role for Local People in Monitoring Forests?”  </a:t>
            </a:r>
            <a:r>
              <a:rPr lang="en-US" sz="900" i="1" dirty="0"/>
              <a:t>Conservation Letters</a:t>
            </a:r>
            <a:r>
              <a:rPr lang="en-US" sz="900" dirty="0"/>
              <a:t> 4 (2): 158–167.</a:t>
            </a:r>
            <a:endParaRPr lang="fr-CA" sz="900" dirty="0"/>
          </a:p>
          <a:p>
            <a:pPr>
              <a:lnSpc>
                <a:spcPct val="150000"/>
              </a:lnSpc>
            </a:pPr>
            <a:r>
              <a:rPr lang="en-US" sz="900" dirty="0" smtClean="0"/>
              <a:t>Danielsen, F., et al. 2013.  “Community Monitoring for REDD+: International Promises and Field Realities.”  </a:t>
            </a:r>
            <a:r>
              <a:rPr lang="en-US" sz="900" i="1" dirty="0"/>
              <a:t>Ecology and Society</a:t>
            </a:r>
            <a:r>
              <a:rPr lang="en-US" sz="900" dirty="0" smtClean="0"/>
              <a:t> 18 (3). http://www.ecologyandsociety.org/vol18/iss3/art41.</a:t>
            </a:r>
            <a:endParaRPr lang="fr-CA" sz="900" dirty="0"/>
          </a:p>
          <a:p>
            <a:pPr>
              <a:lnSpc>
                <a:spcPct val="150000"/>
              </a:lnSpc>
            </a:pPr>
            <a:r>
              <a:rPr lang="en-US" sz="900" dirty="0" smtClean="0"/>
              <a:t>FCPF (Fonds de partenariat pour la réduction des émissions dues à la déforestation). 2011. “Linking Community Monitoring to National Measurement, Reporting, and Verification for REDD+.”  Compte rendu d'un atelier du FCPF. Washington : Banque mondiale. http://www.forestcarbonpartnership.org/international-workshop-mexico-explores-role-local-communities-redd-mrv.</a:t>
            </a:r>
            <a:endParaRPr lang="fr-CA" sz="900" dirty="0"/>
          </a:p>
          <a:p>
            <a:pPr>
              <a:lnSpc>
                <a:spcPct val="150000"/>
              </a:lnSpc>
            </a:pPr>
            <a:r>
              <a:rPr lang="en-US" sz="900" dirty="0" smtClean="0"/>
              <a:t>GOFC-GOLD (Global Observation of Forest Cover and Land Dynamics). 2014. </a:t>
            </a:r>
            <a:r>
              <a:rPr lang="en-US" sz="900" i="1" dirty="0"/>
              <a:t>A Sourcebook of Methods and Procedures for Monitoring and Reporting  Anthropogenic  Greenhouse  Gas  Emissions  and  Removals Associated with Deforestation,  Gains  and  Losses  of  Carbon  Stocks  in  Forests  Remaining Forests,  and  Forestation</a:t>
            </a:r>
            <a:r>
              <a:rPr lang="en-US" sz="900" dirty="0" smtClean="0"/>
              <a:t>.  (Manuel de référence de GOFC-GOLD.) Pays-Bas : GOFC-GOLD Land Cover Project Office, Université de Wageningen. http://www.gofcgold.wur.nl/redd/index.php.</a:t>
            </a:r>
            <a:endParaRPr lang="fr-CA" sz="900" dirty="0"/>
          </a:p>
        </p:txBody>
      </p:sp>
    </p:spTree>
    <p:extLst>
      <p:ext uri="{BB962C8B-B14F-4D97-AF65-F5344CB8AC3E}">
        <p14:creationId xmlns:p14="http://schemas.microsoft.com/office/powerpoint/2010/main" val="1925890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327817"/>
            <a:ext cx="8521188" cy="4404807"/>
          </a:xfrm>
        </p:spPr>
        <p:txBody>
          <a:bodyPr/>
          <a:lstStyle/>
          <a:p>
            <a:pPr>
              <a:lnSpc>
                <a:spcPct val="150000"/>
              </a:lnSpc>
            </a:pPr>
            <a:r>
              <a:rPr lang="en-US" sz="1100" dirty="0" smtClean="0"/>
              <a:t>IPCC, 2003. </a:t>
            </a:r>
            <a:r>
              <a:rPr lang="en-US" sz="1100" i="1" dirty="0" smtClean="0"/>
              <a:t>Recommandations en matière de bonnes pratiques pour le secteur de l’utilisation des terres, changements d’affectation des terres et foresterie</a:t>
            </a:r>
            <a:r>
              <a:rPr lang="en-US" sz="1100" dirty="0" smtClean="0"/>
              <a:t>, Penman, J., Gytarsky, M., Hiraishi, T., Krug, T., Kruger, D., Pipatti, R., Buendia, L., Miwa, K., Ngara, T., Tanabe, K., Wagner, F. (eds.). Publication : IGES, Japan. </a:t>
            </a:r>
            <a:r>
              <a:rPr lang="en-US" sz="1100" u="sng" dirty="0">
                <a:hlinkClick r:id="rId2"/>
              </a:rPr>
              <a:t>http://www.ipcc-nggip.iges.or.jp/public/gpglulucf/gpglulucf.html</a:t>
            </a:r>
            <a:r>
              <a:rPr lang="en-US" sz="1100" dirty="0"/>
              <a:t> (Often referred to as IPCC GPG)</a:t>
            </a:r>
            <a:endParaRPr lang="fr-CA" sz="1100" dirty="0"/>
          </a:p>
          <a:p>
            <a:pPr>
              <a:lnSpc>
                <a:spcPct val="150000"/>
              </a:lnSpc>
            </a:pPr>
            <a:r>
              <a:rPr lang="en-US" sz="1100" dirty="0"/>
              <a:t>IPCC, 2006. Lignes directrices 2006 du GIEC pour les inventaires nationaux de gaz à effet de serre. Volume 4 : Agriculture, foresterie et autres affectations des terres. Préparées par le Programme des inventaires nationaux des gaz à effet de serre, Eggleston H.S., Buendia L., Miwa K., Ngara T. et Tanabe K. (eds). Publication : IGES, Japon. </a:t>
            </a:r>
            <a:r>
              <a:rPr lang="en-US" sz="1100" u="sng" dirty="0">
                <a:hlinkClick r:id="rId3"/>
              </a:rPr>
              <a:t>http://www.ipcc-nggip.iges.or.jp/public/2006gl/vol4.html</a:t>
            </a:r>
            <a:r>
              <a:rPr lang="en-US" sz="1100" dirty="0"/>
              <a:t> (Often referred to as IPCC AFOLU GL)</a:t>
            </a:r>
            <a:endParaRPr lang="fr-CA" sz="1100" dirty="0"/>
          </a:p>
          <a:p>
            <a:pPr>
              <a:lnSpc>
                <a:spcPct val="150000"/>
              </a:lnSpc>
            </a:pPr>
            <a:r>
              <a:rPr lang="en-US" sz="1100" dirty="0"/>
              <a:t>McDicken, K. 1997. </a:t>
            </a:r>
            <a:r>
              <a:rPr lang="en-US" sz="1100" i="1" dirty="0"/>
              <a:t>A Guide to Monitoring Carbon Storage in Forestry and Agroforestry Projects</a:t>
            </a:r>
            <a:r>
              <a:rPr lang="en-US" sz="1100" dirty="0"/>
              <a:t>.  Washington : Winrock International. http://202.99.63.183/tanhui/thjl/Winrock%20International%20%E7%A2%B3%E7%9B%91%E6%B5%8B%E6%8C%87%E5%8D%97.pdf.</a:t>
            </a:r>
            <a:endParaRPr lang="fr-CA" sz="1100" dirty="0"/>
          </a:p>
          <a:p>
            <a:pPr>
              <a:lnSpc>
                <a:spcPct val="150000"/>
              </a:lnSpc>
            </a:pPr>
            <a:r>
              <a:rPr lang="en-US" sz="1100" dirty="0"/>
              <a:t>Skutsch, M. 2011. </a:t>
            </a:r>
            <a:r>
              <a:rPr lang="en-US" sz="1100" i="1" dirty="0"/>
              <a:t>Community Forest Monitoring for the Carbon Market: Opportunities under REDD+.</a:t>
            </a:r>
            <a:r>
              <a:rPr lang="en-US" sz="1100" dirty="0"/>
              <a:t>  Londres : Earthscan.</a:t>
            </a:r>
            <a:endParaRPr lang="fr-CA" sz="1100" dirty="0"/>
          </a:p>
          <a:p>
            <a:pPr>
              <a:lnSpc>
                <a:spcPct val="150000"/>
              </a:lnSpc>
            </a:pPr>
            <a:r>
              <a:rPr lang="en-US" sz="1100" dirty="0"/>
              <a:t>CP à la CCNUCC (Conférence des Parties à la Convention-cadre des Nations Unies sur les changements climatiques). 2010. </a:t>
            </a:r>
            <a:r>
              <a:rPr lang="en-US" sz="1100" i="1" dirty="0"/>
              <a:t>Rapport de la quinzième session de la Conférence des Parties tenue à Copenhague du 7 au 19 décembre 2009.</a:t>
            </a:r>
            <a:r>
              <a:rPr lang="en-US" sz="1100" dirty="0"/>
              <a:t>  « Deuxième partie :  Mesures prises par la Conférence des </a:t>
            </a:r>
            <a:r>
              <a:rPr lang="en-US" sz="1100" dirty="0" smtClean="0"/>
              <a:t>Parties</a:t>
            </a:r>
            <a:r>
              <a:rPr sz="1100" dirty="0"/>
              <a:t/>
            </a:r>
            <a:br>
              <a:rPr sz="1100" dirty="0"/>
            </a:br>
            <a:r>
              <a:rPr lang="en-US" sz="1100" dirty="0"/>
              <a:t>à sa quinzième session ». Copenhague : CP à la CCNUCC. http://unfccc.int/resource/docs/2009/cop15/eng/11a01.pdf</a:t>
            </a:r>
            <a:r>
              <a:rPr lang="en-US" sz="1200" dirty="0"/>
              <a:t>.</a:t>
            </a:r>
            <a:endParaRPr lang="fr-CA" sz="1200" dirty="0"/>
          </a:p>
          <a:p>
            <a:pPr marL="0" indent="0">
              <a:buNone/>
            </a:pPr>
            <a:endParaRPr lang="fr-CA" sz="1200" dirty="0"/>
          </a:p>
        </p:txBody>
      </p:sp>
    </p:spTree>
    <p:extLst>
      <p:ext uri="{BB962C8B-B14F-4D97-AF65-F5344CB8AC3E}">
        <p14:creationId xmlns:p14="http://schemas.microsoft.com/office/powerpoint/2010/main" val="203949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286" y="184338"/>
            <a:ext cx="8517152" cy="1353086"/>
          </a:xfrm>
        </p:spPr>
        <p:txBody>
          <a:bodyPr/>
          <a:lstStyle/>
          <a:p>
            <a:pPr eaLnBrk="1" hangingPunct="1">
              <a:defRPr/>
            </a:pPr>
            <a:r>
              <a:rPr lang="en-US" sz="3200" dirty="0"/>
              <a:t>Rôle des populations locales dans le suivi de REDD+ (2/2)</a:t>
            </a:r>
            <a:endParaRPr lang="fr-CA" sz="2800" dirty="0" smtClean="0">
              <a:ea typeface="+mj-ea"/>
            </a:endParaRPr>
          </a:p>
        </p:txBody>
      </p:sp>
      <p:sp>
        <p:nvSpPr>
          <p:cNvPr id="31748" name="Tijdelijke aanduiding voor tekst 2"/>
          <p:cNvSpPr>
            <a:spLocks noGrp="1"/>
          </p:cNvSpPr>
          <p:nvPr>
            <p:ph type="body" sz="quarter" idx="10"/>
          </p:nvPr>
        </p:nvSpPr>
        <p:spPr>
          <a:xfrm>
            <a:off x="254000" y="1549557"/>
            <a:ext cx="8526463" cy="3678238"/>
          </a:xfrm>
        </p:spPr>
        <p:txBody>
          <a:bodyPr/>
          <a:lstStyle/>
          <a:p>
            <a:pPr eaLnBrk="1" hangingPunct="1"/>
            <a:r>
              <a:rPr lang="en-US" altLang="en-US" sz="2000" dirty="0" smtClean="0"/>
              <a:t>Il a été demandé aux pays d'établir des </a:t>
            </a:r>
            <a:r>
              <a:rPr lang="en-US" altLang="en-US" sz="2000" b="1" dirty="0" smtClean="0"/>
              <a:t>systèmes nationaux de suivi forestier.</a:t>
            </a:r>
          </a:p>
          <a:p>
            <a:pPr eaLnBrk="1" hangingPunct="1"/>
            <a:r>
              <a:rPr lang="en-US" altLang="en-US" sz="2000" dirty="0" smtClean="0"/>
              <a:t>Données nécessaires : étendue et évolution des zones forestières et des stocks de carbone (données géographiques/sur les activités et facteurs de variation du stock de carbone).</a:t>
            </a:r>
          </a:p>
          <a:p>
            <a:pPr eaLnBrk="1" hangingPunct="1"/>
            <a:r>
              <a:rPr lang="en-US" altLang="en-US" sz="2000" dirty="0" smtClean="0"/>
              <a:t>L'établissement du niveau d’émission de référence national pour les forêts (FREL) et le niveau de référence pour les forêts (FRL) nécessite des données.</a:t>
            </a:r>
          </a:p>
          <a:p>
            <a:pPr eaLnBrk="1" hangingPunct="1"/>
            <a:r>
              <a:rPr lang="en-US" altLang="en-US" sz="2000" b="1" dirty="0" smtClean="0"/>
              <a:t>Le CBM pourrait contribuer largement à amplifier une approche graduelle</a:t>
            </a:r>
            <a:r>
              <a:rPr lang="en-US" altLang="en-US" sz="2000" dirty="0" smtClean="0"/>
              <a:t> commençant par des données d'une précision relativement faible (Niveau 1) et évoluant vers un niveau de précision élevé (Niveau 2).</a:t>
            </a:r>
          </a:p>
          <a:p>
            <a:pPr marL="0" indent="0" eaLnBrk="1" hangingPunct="1">
              <a:buNone/>
            </a:pPr>
            <a:endParaRPr lang="fr-CA" altLang="en-US" sz="2000" dirty="0" smtClean="0">
              <a:ea typeface="ＭＳ Ｐゴシック" pitchFamily="34" charset="-128"/>
            </a:endParaRPr>
          </a:p>
        </p:txBody>
      </p:sp>
    </p:spTree>
    <p:extLst>
      <p:ext uri="{BB962C8B-B14F-4D97-AF65-F5344CB8AC3E}">
        <p14:creationId xmlns:p14="http://schemas.microsoft.com/office/powerpoint/2010/main" val="1838128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p:cNvSpPr>
          <p:nvPr>
            <p:ph type="body" idx="4294967295"/>
          </p:nvPr>
        </p:nvSpPr>
        <p:spPr>
          <a:xfrm>
            <a:off x="254000" y="1831975"/>
            <a:ext cx="8491538" cy="3863975"/>
          </a:xfrm>
        </p:spPr>
        <p:txBody>
          <a:bodyPr/>
          <a:lstStyle/>
          <a:p>
            <a:pPr eaLnBrk="1" hangingPunct="1"/>
            <a:r>
              <a:rPr lang="en-US" altLang="en-US" sz="2000" dirty="0" smtClean="0"/>
              <a:t>La Conférence des Parties à la CCNUCC a reconnu que la mise en œuvre de REDD+ nécessite l'adhésion totale des groupes autochtones et des populations locales et que le suivi pourrait être une bonne manière de promouvoir leur participation (CP à la CCNUCC)</a:t>
            </a:r>
            <a:endParaRPr lang="fr-CA" altLang="en-US" sz="2000" dirty="0" smtClean="0">
              <a:ea typeface="ＭＳ Ｐゴシック" pitchFamily="34" charset="-128"/>
            </a:endParaRPr>
          </a:p>
          <a:p>
            <a:pPr eaLnBrk="1" hangingPunct="1"/>
            <a:r>
              <a:rPr lang="en-US" altLang="en-US" sz="2000" dirty="0" smtClean="0"/>
              <a:t>Les pays se trouvent à des points de départ différents en termes de disponibilité de données.</a:t>
            </a:r>
          </a:p>
          <a:p>
            <a:pPr eaLnBrk="1" hangingPunct="1"/>
            <a:r>
              <a:rPr lang="en-US" altLang="en-US" sz="2000" dirty="0" smtClean="0"/>
              <a:t>Lorsque les populations sont impliquées dans la gestion des forêts, la collecte de ces données peut être plus aisée.</a:t>
            </a:r>
            <a:endParaRPr lang="fr-CA" altLang="en-US" sz="2000" dirty="0" smtClean="0">
              <a:ea typeface="ＭＳ Ｐゴシック" pitchFamily="34" charset="-128"/>
            </a:endParaRPr>
          </a:p>
          <a:p>
            <a:pPr eaLnBrk="1" hangingPunct="1"/>
            <a:endParaRPr lang="fr-CA" altLang="en-US" sz="2000" dirty="0" smtClean="0">
              <a:ea typeface="ＭＳ Ｐゴシック" pitchFamily="34" charset="-128"/>
            </a:endParaRPr>
          </a:p>
          <a:p>
            <a:pPr eaLnBrk="1" hangingPunct="1">
              <a:buFont typeface="Wingdings" pitchFamily="2" charset="2"/>
              <a:buNone/>
            </a:pPr>
            <a:endParaRPr lang="fr-CA" altLang="en-US" sz="2000" dirty="0" smtClean="0">
              <a:ea typeface="ＭＳ Ｐゴシック" pitchFamily="34" charset="-128"/>
            </a:endParaRPr>
          </a:p>
          <a:p>
            <a:endParaRPr lang="fr-CA" altLang="en-US" sz="2000" dirty="0" smtClean="0">
              <a:ea typeface="ＭＳ Ｐゴシック" pitchFamily="34" charset="-128"/>
            </a:endParaRPr>
          </a:p>
        </p:txBody>
      </p:sp>
      <p:sp>
        <p:nvSpPr>
          <p:cNvPr id="7" name="Titel 1"/>
          <p:cNvSpPr>
            <a:spLocks noGrp="1"/>
          </p:cNvSpPr>
          <p:nvPr>
            <p:ph type="title"/>
          </p:nvPr>
        </p:nvSpPr>
        <p:spPr>
          <a:xfrm>
            <a:off x="417286" y="166195"/>
            <a:ext cx="8517152" cy="1353086"/>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200" dirty="0" smtClean="0">
                <a:solidFill>
                  <a:schemeClr val="bg2"/>
                </a:solidFill>
                <a:latin typeface="Verdana" pitchFamily="34" charset="0"/>
              </a:rPr>
              <a:t>Participation des populations locales au suivi de REDD+ (1/2)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p:cNvSpPr>
          <p:nvPr>
            <p:ph type="body" idx="4294967295"/>
          </p:nvPr>
        </p:nvSpPr>
        <p:spPr>
          <a:xfrm>
            <a:off x="180975" y="1633872"/>
            <a:ext cx="8688388" cy="4067175"/>
          </a:xfrm>
        </p:spPr>
        <p:txBody>
          <a:bodyPr/>
          <a:lstStyle/>
          <a:p>
            <a:pPr eaLnBrk="1" hangingPunct="1"/>
            <a:r>
              <a:rPr lang="en-GB" altLang="en-US" sz="1600" dirty="0" smtClean="0"/>
              <a:t>Approche de suivi graduelle de REDD+ </a:t>
            </a:r>
            <a:r>
              <a:rPr lang="en-GB" altLang="en-US" sz="1600" dirty="0" smtClean="0">
                <a:solidFill>
                  <a:schemeClr val="accent4"/>
                </a:solidFill>
              </a:rPr>
              <a:t>(voir Module 1.1)</a:t>
            </a:r>
            <a:r>
              <a:rPr lang="en-GB" altLang="en-US" sz="1600" dirty="0" smtClean="0"/>
              <a:t>:</a:t>
            </a:r>
          </a:p>
          <a:p>
            <a:pPr lvl="1" eaLnBrk="1" hangingPunct="1"/>
            <a:r>
              <a:rPr lang="en-GB" altLang="en-US" sz="1600" dirty="0" smtClean="0"/>
              <a:t>Facteurs d'émission : Niveau 1 </a:t>
            </a:r>
            <a:r>
              <a:rPr lang="es-MX" altLang="en-US" sz="1600" dirty="0" smtClean="0">
                <a:sym typeface="Wingdings" pitchFamily="2" charset="2"/>
              </a:rPr>
              <a:t></a:t>
            </a:r>
            <a:r>
              <a:rPr lang="en-GB" altLang="en-US" sz="1600" dirty="0" smtClean="0"/>
              <a:t> Niveau 2 </a:t>
            </a:r>
            <a:r>
              <a:rPr lang="es-MX" altLang="en-US" sz="1600" dirty="0" smtClean="0">
                <a:sym typeface="Wingdings" pitchFamily="2" charset="2"/>
              </a:rPr>
              <a:t></a:t>
            </a:r>
            <a:r>
              <a:rPr lang="en-GB" altLang="en-US" sz="1600" dirty="0" smtClean="0"/>
              <a:t> Niveau 3 (données locales, teneur en carbone/dynamique) </a:t>
            </a:r>
            <a:r>
              <a:rPr lang="en-GB" altLang="en-US" sz="1600" dirty="0" smtClean="0">
                <a:solidFill>
                  <a:schemeClr val="accent4"/>
                </a:solidFill>
              </a:rPr>
              <a:t>(voir Module 2.3)</a:t>
            </a:r>
          </a:p>
          <a:p>
            <a:pPr lvl="1" eaLnBrk="1" hangingPunct="1"/>
            <a:r>
              <a:rPr lang="en-GB" altLang="en-US" sz="1600" dirty="0" smtClean="0"/>
              <a:t>Activité/Données géographiques :  Approche 1 </a:t>
            </a:r>
            <a:r>
              <a:rPr lang="es-MX" altLang="en-US" sz="1600" dirty="0" smtClean="0">
                <a:sym typeface="Wingdings" pitchFamily="2" charset="2"/>
              </a:rPr>
              <a:t></a:t>
            </a:r>
            <a:r>
              <a:rPr lang="en-GB" altLang="en-US" sz="1600" dirty="0" smtClean="0"/>
              <a:t> 2 </a:t>
            </a:r>
            <a:r>
              <a:rPr lang="es-MX" altLang="en-US" sz="1600" dirty="0" smtClean="0">
                <a:sym typeface="Wingdings" pitchFamily="2" charset="2"/>
              </a:rPr>
              <a:t></a:t>
            </a:r>
            <a:r>
              <a:rPr lang="en-GB" altLang="en-US" sz="1600" dirty="0" smtClean="0"/>
              <a:t> 3 (information fréquente et descriptive de l’utilisation des terres et des changements d’affectation des terres, haute résolution) </a:t>
            </a:r>
            <a:r>
              <a:rPr lang="en-GB" altLang="en-US" sz="1600" dirty="0" smtClean="0">
                <a:solidFill>
                  <a:schemeClr val="accent4"/>
                </a:solidFill>
              </a:rPr>
              <a:t>(voir Module 2.1)</a:t>
            </a:r>
          </a:p>
          <a:p>
            <a:pPr eaLnBrk="1" hangingPunct="1"/>
            <a:r>
              <a:rPr lang="en-GB" altLang="en-US" sz="1600" dirty="0" smtClean="0"/>
              <a:t>Le CBM donne l'occasion de fournir au niveau 3 des données de l'approche 3, quoique uniquement dans les zones où les populations participent activement à l'aménagement forestier et/ou aux activités de REDD+.</a:t>
            </a:r>
          </a:p>
          <a:p>
            <a:pPr eaLnBrk="1" hangingPunct="1"/>
            <a:r>
              <a:rPr lang="en-GB" altLang="en-US" sz="1600" dirty="0" smtClean="0"/>
              <a:t>Identification des zones aménagées comme nouvelles strates, afin de contribuer à expliquer la variabilité des stocks de carbone ainsi que les variations, et réduire les incertitudes liées aux estimations</a:t>
            </a:r>
            <a:endParaRPr lang="fr-CA" altLang="en-US" sz="1600" dirty="0" smtClean="0">
              <a:ea typeface="ＭＳ Ｐゴシック" pitchFamily="34" charset="-128"/>
            </a:endParaRPr>
          </a:p>
        </p:txBody>
      </p:sp>
      <p:sp>
        <p:nvSpPr>
          <p:cNvPr id="4" name="Titel 1"/>
          <p:cNvSpPr>
            <a:spLocks noGrp="1"/>
          </p:cNvSpPr>
          <p:nvPr>
            <p:ph type="title"/>
          </p:nvPr>
        </p:nvSpPr>
        <p:spPr>
          <a:xfrm>
            <a:off x="222250" y="150320"/>
            <a:ext cx="8712188" cy="1353086"/>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200" dirty="0">
                <a:solidFill>
                  <a:schemeClr val="bg2"/>
                </a:solidFill>
                <a:latin typeface="Verdana" pitchFamily="34" charset="0"/>
              </a:rPr>
              <a:t>Participation </a:t>
            </a:r>
            <a:r>
              <a:rPr lang="en-US" altLang="en-US" sz="3200" dirty="0" smtClean="0">
                <a:solidFill>
                  <a:schemeClr val="bg2"/>
                </a:solidFill>
                <a:latin typeface="Verdana" pitchFamily="34" charset="0"/>
              </a:rPr>
              <a:t>des populations locales </a:t>
            </a:r>
            <a:r>
              <a:rPr lang="en-US" altLang="en-US" sz="3200" dirty="0">
                <a:solidFill>
                  <a:schemeClr val="bg2"/>
                </a:solidFill>
                <a:latin typeface="Verdana" pitchFamily="34" charset="0"/>
              </a:rPr>
              <a:t>au suivi de REDD+ (2/2)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18333</TotalTime>
  <Words>10938</Words>
  <Application>Microsoft Office PowerPoint</Application>
  <PresentationFormat>On-screen Show (4:3)</PresentationFormat>
  <Paragraphs>849</Paragraphs>
  <Slides>67</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Wageningen UR</vt:lpstr>
      <vt:lpstr>Documento</vt:lpstr>
      <vt:lpstr>Module 2.4 Intégration : suivi à l'échelon local (CBM) et suivi de REDD+ au niveau national (ou infranational/juridictionnel)*</vt:lpstr>
      <vt:lpstr>Documents de référence</vt:lpstr>
      <vt:lpstr>Documents de référence</vt:lpstr>
      <vt:lpstr>Plan de présentation du module</vt:lpstr>
      <vt:lpstr>Plan de présentation du module</vt:lpstr>
      <vt:lpstr>Rôle des populations locales dans le suivi de REDD+ (1/2) </vt:lpstr>
      <vt:lpstr>Rôle des populations locales dans le suivi de REDD+ (2/2)</vt:lpstr>
      <vt:lpstr>Participation des populations locales au suivi de REDD+ (1/2)</vt:lpstr>
      <vt:lpstr>Participation des populations locales au suivi de REDD+ (2/2)</vt:lpstr>
      <vt:lpstr>Contribution du CBM à l'établissement de NFMS suivant l'approche de suivi graduelle </vt:lpstr>
      <vt:lpstr>Avantages du CBM</vt:lpstr>
      <vt:lpstr>Difficultés initiales d'intégration du CBM dans les systèmes nationaux de suivi de REDD+</vt:lpstr>
      <vt:lpstr>Plan de présentation du module</vt:lpstr>
      <vt:lpstr>Intégration du CBM dans les systèmes MRV (mesure, notification et vérification) et NFMS</vt:lpstr>
      <vt:lpstr>Principales possibilités d'intégrer le CBM dans les systèmes MRV et NFMS</vt:lpstr>
      <vt:lpstr>Possibilité 1. Collecte de données auprès des programmes publics</vt:lpstr>
      <vt:lpstr>Possibilité 2. Activités motivées par l'accès aux avantages et avantages connexes au niveau local</vt:lpstr>
      <vt:lpstr>Possibilité 3. Informations tirées des projets sur les marchés du carbone et les mécanismes de certification</vt:lpstr>
      <vt:lpstr>Possibilité 4. Mise en application des sauvegardes</vt:lpstr>
      <vt:lpstr>Discussion 1</vt:lpstr>
      <vt:lpstr>Discussion 2 </vt:lpstr>
      <vt:lpstr>Plan de présentation du module</vt:lpstr>
      <vt:lpstr>Protocoles normalisés pour le CBM</vt:lpstr>
      <vt:lpstr>Fonctions du CBM dans le suivi national</vt:lpstr>
      <vt:lpstr>Approches générales d'établissement des protocoles (1)</vt:lpstr>
      <vt:lpstr>Approches générales d'établissement des protocoles (2)</vt:lpstr>
      <vt:lpstr>Processus débouchant sur des pertes/réductions et des gains/augmentations dans les différents réservoirs de carbone </vt:lpstr>
      <vt:lpstr>Discussion 3 </vt:lpstr>
      <vt:lpstr>Avantages et inconvénients d'approches diverses</vt:lpstr>
      <vt:lpstr>Marge d'erreur acceptable</vt:lpstr>
      <vt:lpstr>Avantages et inconvénients liés à différents niveaux de fiabilité</vt:lpstr>
      <vt:lpstr>Échantillonnage</vt:lpstr>
      <vt:lpstr>Inventaires forestiers : tailles types</vt:lpstr>
      <vt:lpstr>Étendue : Réservoirs de carbone</vt:lpstr>
      <vt:lpstr>Matériel et technologie</vt:lpstr>
      <vt:lpstr>Compétences requises pour diverses technologies faisant partie du CBM (Larrazabal et McCall, à paraître)</vt:lpstr>
      <vt:lpstr>Avantages de la collecte de données électronique</vt:lpstr>
      <vt:lpstr>Inconvénients de la saisie de données électronique</vt:lpstr>
      <vt:lpstr>Discussion 4</vt:lpstr>
      <vt:lpstr>Fréquence de prise de mesures</vt:lpstr>
      <vt:lpstr>Plan de présentation du module</vt:lpstr>
      <vt:lpstr>Suivi de variables autres que les variables liées à l'émission de carbone</vt:lpstr>
      <vt:lpstr>Suivi des facteurs de déboisement et de dégradation des forêts</vt:lpstr>
      <vt:lpstr>Plan de présentation du module</vt:lpstr>
      <vt:lpstr>Incorporation des données locales dans la base de données nationale </vt:lpstr>
      <vt:lpstr>Exemple d'intégration de données locales (1)</vt:lpstr>
      <vt:lpstr>Exemple d'intégration de données locales (2)</vt:lpstr>
      <vt:lpstr>Obstacles techniques à l'alimentation d'une base de données nationale avec des données du niveau local</vt:lpstr>
      <vt:lpstr>Plan de présentation du module</vt:lpstr>
      <vt:lpstr>Vérification et base de partage des avantages</vt:lpstr>
      <vt:lpstr>Le CBM et le partage des avantages (1/2)</vt:lpstr>
      <vt:lpstr>Le CBM et le partage des avantages (2/2)</vt:lpstr>
      <vt:lpstr>Plan de présentation du module</vt:lpstr>
      <vt:lpstr>Coût du CBM (1/2)</vt:lpstr>
      <vt:lpstr>Coût du CBM (2/2)</vt:lpstr>
      <vt:lpstr>Plan de présentation du module</vt:lpstr>
      <vt:lpstr>Planification d'un exercice de CBM</vt:lpstr>
      <vt:lpstr>Récapitulatif des étapes de mise en place des projets de CBM (1/4) </vt:lpstr>
      <vt:lpstr>Récapitulatif des étapes de mise en place des projets de CBM (2/4)</vt:lpstr>
      <vt:lpstr>Récapitulatif des étapes de mise en place des projets de CBM (3/4)</vt:lpstr>
      <vt:lpstr>Récapitulatif des étapes de mise en place des projets de CBM (4/4)</vt:lpstr>
      <vt:lpstr>Obstacles à l'intégration du CBM dans le système national de suivi forestier (NFMS)</vt:lpstr>
      <vt:lpstr>En résumé :</vt:lpstr>
      <vt:lpstr>Exemples et exercices nationaux</vt:lpstr>
      <vt:lpstr>Modules complémentaires recommandés </vt:lpstr>
      <vt:lpstr>Références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Carter, Sarah</cp:lastModifiedBy>
  <cp:revision>941</cp:revision>
  <dcterms:created xsi:type="dcterms:W3CDTF">2011-09-29T08:30:03Z</dcterms:created>
  <dcterms:modified xsi:type="dcterms:W3CDTF">2017-04-26T12:33:01Z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